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drawing5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6.xml" ContentType="application/vnd.openxmlformats-officedocument.drawingml.diagramStyl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6.xml" ContentType="application/vnd.openxmlformats-officedocument.drawingml.diagramLayout+xml"/>
  <Override PartName="/ppt/diagrams/layout8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colors6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5" r:id="rId1"/>
  </p:sldMasterIdLst>
  <p:notesMasterIdLst>
    <p:notesMasterId r:id="rId30"/>
  </p:notesMasterIdLst>
  <p:sldIdLst>
    <p:sldId id="256" r:id="rId2"/>
    <p:sldId id="296" r:id="rId3"/>
    <p:sldId id="289" r:id="rId4"/>
    <p:sldId id="265" r:id="rId5"/>
    <p:sldId id="266" r:id="rId6"/>
    <p:sldId id="297" r:id="rId7"/>
    <p:sldId id="269" r:id="rId8"/>
    <p:sldId id="270" r:id="rId9"/>
    <p:sldId id="295" r:id="rId10"/>
    <p:sldId id="264" r:id="rId11"/>
    <p:sldId id="260" r:id="rId12"/>
    <p:sldId id="262" r:id="rId13"/>
    <p:sldId id="261" r:id="rId14"/>
    <p:sldId id="293" r:id="rId15"/>
    <p:sldId id="259" r:id="rId16"/>
    <p:sldId id="279" r:id="rId17"/>
    <p:sldId id="285" r:id="rId18"/>
    <p:sldId id="280" r:id="rId19"/>
    <p:sldId id="281" r:id="rId20"/>
    <p:sldId id="294" r:id="rId21"/>
    <p:sldId id="282" r:id="rId22"/>
    <p:sldId id="283" r:id="rId23"/>
    <p:sldId id="291" r:id="rId24"/>
    <p:sldId id="292" r:id="rId25"/>
    <p:sldId id="284" r:id="rId26"/>
    <p:sldId id="286" r:id="rId27"/>
    <p:sldId id="287" r:id="rId28"/>
    <p:sldId id="26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C4A9A-B901-459E-B5D9-6C5398979F7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498C3A3-0BB9-44B8-9B87-298D73A21B46}">
      <dgm:prSet/>
      <dgm:spPr/>
      <dgm:t>
        <a:bodyPr/>
        <a:lstStyle/>
        <a:p>
          <a:r>
            <a:rPr lang="hr-HR"/>
            <a:t>cijelo područje Hrvatske</a:t>
          </a:r>
          <a:endParaRPr lang="en-US"/>
        </a:p>
      </dgm:t>
    </dgm:pt>
    <dgm:pt modelId="{0B34DCBC-4DC1-4081-BD0A-8A27FD3147CC}" type="parTrans" cxnId="{2FCD6C6F-8763-4A94-9EDF-F09D8117924F}">
      <dgm:prSet/>
      <dgm:spPr/>
      <dgm:t>
        <a:bodyPr/>
        <a:lstStyle/>
        <a:p>
          <a:endParaRPr lang="en-US"/>
        </a:p>
      </dgm:t>
    </dgm:pt>
    <dgm:pt modelId="{4343BA89-1C3D-490D-9517-16C42DAF835E}" type="sibTrans" cxnId="{2FCD6C6F-8763-4A94-9EDF-F09D8117924F}">
      <dgm:prSet/>
      <dgm:spPr/>
      <dgm:t>
        <a:bodyPr/>
        <a:lstStyle/>
        <a:p>
          <a:endParaRPr lang="en-US"/>
        </a:p>
      </dgm:t>
    </dgm:pt>
    <dgm:pt modelId="{F5BF301F-1909-47A0-842D-924570615F2C}">
      <dgm:prSet/>
      <dgm:spPr/>
      <dgm:t>
        <a:bodyPr/>
        <a:lstStyle/>
        <a:p>
          <a:r>
            <a:rPr lang="hr-HR"/>
            <a:t>filozofska, povijesna, znanstvena djela</a:t>
          </a:r>
          <a:endParaRPr lang="en-US"/>
        </a:p>
      </dgm:t>
    </dgm:pt>
    <dgm:pt modelId="{D7635561-7BDB-4C85-9EBD-8E9DF89B46C7}" type="parTrans" cxnId="{36E61A2D-01E2-44F9-ABE7-FF5831ED7358}">
      <dgm:prSet/>
      <dgm:spPr/>
      <dgm:t>
        <a:bodyPr/>
        <a:lstStyle/>
        <a:p>
          <a:endParaRPr lang="en-US"/>
        </a:p>
      </dgm:t>
    </dgm:pt>
    <dgm:pt modelId="{DD0F4A94-72D1-418B-B3B2-08B068DEA1CF}" type="sibTrans" cxnId="{36E61A2D-01E2-44F9-ABE7-FF5831ED7358}">
      <dgm:prSet/>
      <dgm:spPr/>
      <dgm:t>
        <a:bodyPr/>
        <a:lstStyle/>
        <a:p>
          <a:endParaRPr lang="en-US"/>
        </a:p>
      </dgm:t>
    </dgm:pt>
    <dgm:pt modelId="{A6BF4360-A4C5-4622-A08B-2F95DCEEC1E2}">
      <dgm:prSet/>
      <dgm:spPr/>
      <dgm:t>
        <a:bodyPr/>
        <a:lstStyle/>
        <a:p>
          <a:r>
            <a:rPr lang="hr-HR"/>
            <a:t>predstavnici u svim  književnim rodovima osim drame i svim vrstama pjesništva </a:t>
          </a:r>
          <a:endParaRPr lang="en-US"/>
        </a:p>
      </dgm:t>
    </dgm:pt>
    <dgm:pt modelId="{B0F46D26-5CAE-4C38-A3B0-8267FA0830F9}" type="parTrans" cxnId="{C04A1D79-54FE-4D96-AC5F-79EF63E30C05}">
      <dgm:prSet/>
      <dgm:spPr/>
      <dgm:t>
        <a:bodyPr/>
        <a:lstStyle/>
        <a:p>
          <a:endParaRPr lang="en-US"/>
        </a:p>
      </dgm:t>
    </dgm:pt>
    <dgm:pt modelId="{2F735A3A-FD3E-4BCB-939C-D2C12D023A4A}" type="sibTrans" cxnId="{C04A1D79-54FE-4D96-AC5F-79EF63E30C05}">
      <dgm:prSet/>
      <dgm:spPr/>
      <dgm:t>
        <a:bodyPr/>
        <a:lstStyle/>
        <a:p>
          <a:endParaRPr lang="en-US"/>
        </a:p>
      </dgm:t>
    </dgm:pt>
    <dgm:pt modelId="{BE7075E2-5811-49BE-AD0B-7FDD735C1A51}">
      <dgm:prSet/>
      <dgm:spPr/>
      <dgm:t>
        <a:bodyPr/>
        <a:lstStyle/>
        <a:p>
          <a:r>
            <a:rPr lang="hr-HR"/>
            <a:t>tematika: antički, ljubavni, moralistički, mitološki, religiozni motivi...</a:t>
          </a:r>
          <a:endParaRPr lang="en-US"/>
        </a:p>
      </dgm:t>
    </dgm:pt>
    <dgm:pt modelId="{B6FCBC6E-32D7-430C-939B-CBC3A5DFA839}" type="parTrans" cxnId="{4493F7CE-A2F3-4EBE-A5BB-3FB40B904BDE}">
      <dgm:prSet/>
      <dgm:spPr/>
      <dgm:t>
        <a:bodyPr/>
        <a:lstStyle/>
        <a:p>
          <a:endParaRPr lang="en-US"/>
        </a:p>
      </dgm:t>
    </dgm:pt>
    <dgm:pt modelId="{13469116-4758-46BD-BD38-4753B46990B0}" type="sibTrans" cxnId="{4493F7CE-A2F3-4EBE-A5BB-3FB40B904BDE}">
      <dgm:prSet/>
      <dgm:spPr/>
      <dgm:t>
        <a:bodyPr/>
        <a:lstStyle/>
        <a:p>
          <a:endParaRPr lang="en-US"/>
        </a:p>
      </dgm:t>
    </dgm:pt>
    <dgm:pt modelId="{DA7BDC9E-1E13-4209-AA33-6CA2A85564A8}">
      <dgm:prSet/>
      <dgm:spPr/>
      <dgm:t>
        <a:bodyPr/>
        <a:lstStyle/>
        <a:p>
          <a:r>
            <a:rPr lang="hr-HR"/>
            <a:t>proza: historiografska proza, govorništvo, književnopovijesna i kritičko – esejistička, epistolografija, filozofska proza, religiozno – moralistička književnost, politička proza</a:t>
          </a:r>
          <a:endParaRPr lang="en-US"/>
        </a:p>
      </dgm:t>
    </dgm:pt>
    <dgm:pt modelId="{357800C3-198F-4C38-945E-F32F953633D7}" type="parTrans" cxnId="{0A0AF651-05B2-45EF-B942-FAA5376D028D}">
      <dgm:prSet/>
      <dgm:spPr/>
      <dgm:t>
        <a:bodyPr/>
        <a:lstStyle/>
        <a:p>
          <a:endParaRPr lang="en-US"/>
        </a:p>
      </dgm:t>
    </dgm:pt>
    <dgm:pt modelId="{5EDFFEDF-054A-4483-B19F-22CF6CC98FC2}" type="sibTrans" cxnId="{0A0AF651-05B2-45EF-B942-FAA5376D028D}">
      <dgm:prSet/>
      <dgm:spPr/>
      <dgm:t>
        <a:bodyPr/>
        <a:lstStyle/>
        <a:p>
          <a:endParaRPr lang="en-US"/>
        </a:p>
      </dgm:t>
    </dgm:pt>
    <dgm:pt modelId="{D9E8EED0-F8FD-454D-B1AF-6BE19937A939}" type="pres">
      <dgm:prSet presAssocID="{ED0C4A9A-B901-459E-B5D9-6C5398979F7B}" presName="diagram" presStyleCnt="0">
        <dgm:presLayoutVars>
          <dgm:dir/>
          <dgm:resizeHandles val="exact"/>
        </dgm:presLayoutVars>
      </dgm:prSet>
      <dgm:spPr/>
    </dgm:pt>
    <dgm:pt modelId="{ED6B9D1A-F467-4A26-87F8-8E16F633E3E1}" type="pres">
      <dgm:prSet presAssocID="{0498C3A3-0BB9-44B8-9B87-298D73A21B46}" presName="node" presStyleLbl="node1" presStyleIdx="0" presStyleCnt="5">
        <dgm:presLayoutVars>
          <dgm:bulletEnabled val="1"/>
        </dgm:presLayoutVars>
      </dgm:prSet>
      <dgm:spPr/>
    </dgm:pt>
    <dgm:pt modelId="{022E6836-53F6-49AA-B39A-E2AEC9C4154E}" type="pres">
      <dgm:prSet presAssocID="{4343BA89-1C3D-490D-9517-16C42DAF835E}" presName="sibTrans" presStyleCnt="0"/>
      <dgm:spPr/>
    </dgm:pt>
    <dgm:pt modelId="{EE2A3C08-A99D-44AF-8B8C-F3492FB90306}" type="pres">
      <dgm:prSet presAssocID="{F5BF301F-1909-47A0-842D-924570615F2C}" presName="node" presStyleLbl="node1" presStyleIdx="1" presStyleCnt="5">
        <dgm:presLayoutVars>
          <dgm:bulletEnabled val="1"/>
        </dgm:presLayoutVars>
      </dgm:prSet>
      <dgm:spPr/>
    </dgm:pt>
    <dgm:pt modelId="{05196882-9826-4492-BFEE-691C9767359B}" type="pres">
      <dgm:prSet presAssocID="{DD0F4A94-72D1-418B-B3B2-08B068DEA1CF}" presName="sibTrans" presStyleCnt="0"/>
      <dgm:spPr/>
    </dgm:pt>
    <dgm:pt modelId="{EB965863-C7D9-4130-8EB2-AC83D3844674}" type="pres">
      <dgm:prSet presAssocID="{A6BF4360-A4C5-4622-A08B-2F95DCEEC1E2}" presName="node" presStyleLbl="node1" presStyleIdx="2" presStyleCnt="5">
        <dgm:presLayoutVars>
          <dgm:bulletEnabled val="1"/>
        </dgm:presLayoutVars>
      </dgm:prSet>
      <dgm:spPr/>
    </dgm:pt>
    <dgm:pt modelId="{9B550035-CEC7-4FBD-8D71-C70C4F925BE7}" type="pres">
      <dgm:prSet presAssocID="{2F735A3A-FD3E-4BCB-939C-D2C12D023A4A}" presName="sibTrans" presStyleCnt="0"/>
      <dgm:spPr/>
    </dgm:pt>
    <dgm:pt modelId="{E12BF491-15C4-4090-A2C2-D96877EAB4C1}" type="pres">
      <dgm:prSet presAssocID="{BE7075E2-5811-49BE-AD0B-7FDD735C1A51}" presName="node" presStyleLbl="node1" presStyleIdx="3" presStyleCnt="5">
        <dgm:presLayoutVars>
          <dgm:bulletEnabled val="1"/>
        </dgm:presLayoutVars>
      </dgm:prSet>
      <dgm:spPr/>
    </dgm:pt>
    <dgm:pt modelId="{87DA018A-BEBC-4E81-82FB-EB0859704F0A}" type="pres">
      <dgm:prSet presAssocID="{13469116-4758-46BD-BD38-4753B46990B0}" presName="sibTrans" presStyleCnt="0"/>
      <dgm:spPr/>
    </dgm:pt>
    <dgm:pt modelId="{DA478427-332C-4B33-82FD-D59CE047DBDD}" type="pres">
      <dgm:prSet presAssocID="{DA7BDC9E-1E13-4209-AA33-6CA2A85564A8}" presName="node" presStyleLbl="node1" presStyleIdx="4" presStyleCnt="5">
        <dgm:presLayoutVars>
          <dgm:bulletEnabled val="1"/>
        </dgm:presLayoutVars>
      </dgm:prSet>
      <dgm:spPr/>
    </dgm:pt>
  </dgm:ptLst>
  <dgm:cxnLst>
    <dgm:cxn modelId="{AC5C741C-7AFF-4862-92E6-A68D08916A52}" type="presOf" srcId="{F5BF301F-1909-47A0-842D-924570615F2C}" destId="{EE2A3C08-A99D-44AF-8B8C-F3492FB90306}" srcOrd="0" destOrd="0" presId="urn:microsoft.com/office/officeart/2005/8/layout/default"/>
    <dgm:cxn modelId="{F7793620-9FEE-4828-AEE9-0538B1E0E11B}" type="presOf" srcId="{0498C3A3-0BB9-44B8-9B87-298D73A21B46}" destId="{ED6B9D1A-F467-4A26-87F8-8E16F633E3E1}" srcOrd="0" destOrd="0" presId="urn:microsoft.com/office/officeart/2005/8/layout/default"/>
    <dgm:cxn modelId="{36E61A2D-01E2-44F9-ABE7-FF5831ED7358}" srcId="{ED0C4A9A-B901-459E-B5D9-6C5398979F7B}" destId="{F5BF301F-1909-47A0-842D-924570615F2C}" srcOrd="1" destOrd="0" parTransId="{D7635561-7BDB-4C85-9EBD-8E9DF89B46C7}" sibTransId="{DD0F4A94-72D1-418B-B3B2-08B068DEA1CF}"/>
    <dgm:cxn modelId="{A87BAF6A-E1A0-465D-BF0F-B643FEC45C51}" type="presOf" srcId="{A6BF4360-A4C5-4622-A08B-2F95DCEEC1E2}" destId="{EB965863-C7D9-4130-8EB2-AC83D3844674}" srcOrd="0" destOrd="0" presId="urn:microsoft.com/office/officeart/2005/8/layout/default"/>
    <dgm:cxn modelId="{2FCD6C6F-8763-4A94-9EDF-F09D8117924F}" srcId="{ED0C4A9A-B901-459E-B5D9-6C5398979F7B}" destId="{0498C3A3-0BB9-44B8-9B87-298D73A21B46}" srcOrd="0" destOrd="0" parTransId="{0B34DCBC-4DC1-4081-BD0A-8A27FD3147CC}" sibTransId="{4343BA89-1C3D-490D-9517-16C42DAF835E}"/>
    <dgm:cxn modelId="{0A0AF651-05B2-45EF-B942-FAA5376D028D}" srcId="{ED0C4A9A-B901-459E-B5D9-6C5398979F7B}" destId="{DA7BDC9E-1E13-4209-AA33-6CA2A85564A8}" srcOrd="4" destOrd="0" parTransId="{357800C3-198F-4C38-945E-F32F953633D7}" sibTransId="{5EDFFEDF-054A-4483-B19F-22CF6CC98FC2}"/>
    <dgm:cxn modelId="{D27C8D58-CF2E-4665-8AAC-360802492C62}" type="presOf" srcId="{DA7BDC9E-1E13-4209-AA33-6CA2A85564A8}" destId="{DA478427-332C-4B33-82FD-D59CE047DBDD}" srcOrd="0" destOrd="0" presId="urn:microsoft.com/office/officeart/2005/8/layout/default"/>
    <dgm:cxn modelId="{C04A1D79-54FE-4D96-AC5F-79EF63E30C05}" srcId="{ED0C4A9A-B901-459E-B5D9-6C5398979F7B}" destId="{A6BF4360-A4C5-4622-A08B-2F95DCEEC1E2}" srcOrd="2" destOrd="0" parTransId="{B0F46D26-5CAE-4C38-A3B0-8267FA0830F9}" sibTransId="{2F735A3A-FD3E-4BCB-939C-D2C12D023A4A}"/>
    <dgm:cxn modelId="{C9DC41A2-7408-42A0-9735-DAAD9D2E493D}" type="presOf" srcId="{BE7075E2-5811-49BE-AD0B-7FDD735C1A51}" destId="{E12BF491-15C4-4090-A2C2-D96877EAB4C1}" srcOrd="0" destOrd="0" presId="urn:microsoft.com/office/officeart/2005/8/layout/default"/>
    <dgm:cxn modelId="{C0F297BC-8CDB-4C0F-8DCE-884403EB6DFA}" type="presOf" srcId="{ED0C4A9A-B901-459E-B5D9-6C5398979F7B}" destId="{D9E8EED0-F8FD-454D-B1AF-6BE19937A939}" srcOrd="0" destOrd="0" presId="urn:microsoft.com/office/officeart/2005/8/layout/default"/>
    <dgm:cxn modelId="{4493F7CE-A2F3-4EBE-A5BB-3FB40B904BDE}" srcId="{ED0C4A9A-B901-459E-B5D9-6C5398979F7B}" destId="{BE7075E2-5811-49BE-AD0B-7FDD735C1A51}" srcOrd="3" destOrd="0" parTransId="{B6FCBC6E-32D7-430C-939B-CBC3A5DFA839}" sibTransId="{13469116-4758-46BD-BD38-4753B46990B0}"/>
    <dgm:cxn modelId="{CC4D6998-5B8D-4677-9D61-67E68944E513}" type="presParOf" srcId="{D9E8EED0-F8FD-454D-B1AF-6BE19937A939}" destId="{ED6B9D1A-F467-4A26-87F8-8E16F633E3E1}" srcOrd="0" destOrd="0" presId="urn:microsoft.com/office/officeart/2005/8/layout/default"/>
    <dgm:cxn modelId="{84169C1E-4755-4886-932F-1027714C33CC}" type="presParOf" srcId="{D9E8EED0-F8FD-454D-B1AF-6BE19937A939}" destId="{022E6836-53F6-49AA-B39A-E2AEC9C4154E}" srcOrd="1" destOrd="0" presId="urn:microsoft.com/office/officeart/2005/8/layout/default"/>
    <dgm:cxn modelId="{FBA48F10-DB88-4D6C-AE45-40A427C22F4B}" type="presParOf" srcId="{D9E8EED0-F8FD-454D-B1AF-6BE19937A939}" destId="{EE2A3C08-A99D-44AF-8B8C-F3492FB90306}" srcOrd="2" destOrd="0" presId="urn:microsoft.com/office/officeart/2005/8/layout/default"/>
    <dgm:cxn modelId="{E8522EE3-47A4-4DBE-8C50-1FDAE1620126}" type="presParOf" srcId="{D9E8EED0-F8FD-454D-B1AF-6BE19937A939}" destId="{05196882-9826-4492-BFEE-691C9767359B}" srcOrd="3" destOrd="0" presId="urn:microsoft.com/office/officeart/2005/8/layout/default"/>
    <dgm:cxn modelId="{B68ADED9-E1FB-4DE6-8E9D-24128418E5EC}" type="presParOf" srcId="{D9E8EED0-F8FD-454D-B1AF-6BE19937A939}" destId="{EB965863-C7D9-4130-8EB2-AC83D3844674}" srcOrd="4" destOrd="0" presId="urn:microsoft.com/office/officeart/2005/8/layout/default"/>
    <dgm:cxn modelId="{5BD4934E-9AE2-4344-9BB0-956247D508F3}" type="presParOf" srcId="{D9E8EED0-F8FD-454D-B1AF-6BE19937A939}" destId="{9B550035-CEC7-4FBD-8D71-C70C4F925BE7}" srcOrd="5" destOrd="0" presId="urn:microsoft.com/office/officeart/2005/8/layout/default"/>
    <dgm:cxn modelId="{A199E433-EA93-48E8-A466-0F49D8A78D82}" type="presParOf" srcId="{D9E8EED0-F8FD-454D-B1AF-6BE19937A939}" destId="{E12BF491-15C4-4090-A2C2-D96877EAB4C1}" srcOrd="6" destOrd="0" presId="urn:microsoft.com/office/officeart/2005/8/layout/default"/>
    <dgm:cxn modelId="{6BC791CE-5301-49AF-8A60-95018980B301}" type="presParOf" srcId="{D9E8EED0-F8FD-454D-B1AF-6BE19937A939}" destId="{87DA018A-BEBC-4E81-82FB-EB0859704F0A}" srcOrd="7" destOrd="0" presId="urn:microsoft.com/office/officeart/2005/8/layout/default"/>
    <dgm:cxn modelId="{2C7B8BB7-6AE2-4F83-B3D8-608CA198955F}" type="presParOf" srcId="{D9E8EED0-F8FD-454D-B1AF-6BE19937A939}" destId="{DA478427-332C-4B33-82FD-D59CE047DBD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3CA82E-C028-4B50-B877-B8ACCB01FB01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F381F4-67C9-41EB-9F79-148D42333C73}">
      <dgm:prSet/>
      <dgm:spPr/>
      <dgm:t>
        <a:bodyPr/>
        <a:lstStyle/>
        <a:p>
          <a:r>
            <a:rPr lang="hr-HR"/>
            <a:t>Od 15. do 19. stoljeća, književno stvaralaštvo u hrvata je bilo dvojezično.</a:t>
          </a:r>
          <a:endParaRPr lang="en-US"/>
        </a:p>
      </dgm:t>
    </dgm:pt>
    <dgm:pt modelId="{852195D3-A53C-4B91-8CCB-A25FDA06A9B3}" type="parTrans" cxnId="{8CCCA640-68BD-4BDC-B3F6-6578458FFD46}">
      <dgm:prSet/>
      <dgm:spPr/>
      <dgm:t>
        <a:bodyPr/>
        <a:lstStyle/>
        <a:p>
          <a:endParaRPr lang="en-US"/>
        </a:p>
      </dgm:t>
    </dgm:pt>
    <dgm:pt modelId="{2CFFD793-1A42-4A68-ACB3-6DF58C7C9C1F}" type="sibTrans" cxnId="{8CCCA640-68BD-4BDC-B3F6-6578458FFD46}">
      <dgm:prSet/>
      <dgm:spPr/>
      <dgm:t>
        <a:bodyPr/>
        <a:lstStyle/>
        <a:p>
          <a:endParaRPr lang="en-US"/>
        </a:p>
      </dgm:t>
    </dgm:pt>
    <dgm:pt modelId="{1876A925-F0BD-4D6F-AEA0-47F2688BF1A3}">
      <dgm:prSet/>
      <dgm:spPr/>
      <dgm:t>
        <a:bodyPr/>
        <a:lstStyle/>
        <a:p>
          <a:r>
            <a:rPr lang="hr-HR" dirty="0"/>
            <a:t>Uloga latinskog jezika je kod nas bila mnogo značajnija nego kod većine europskih naroda, on je vršio ulogu indirektnog zaštitnika narodnog jezika. </a:t>
          </a:r>
          <a:endParaRPr lang="en-US" dirty="0"/>
        </a:p>
      </dgm:t>
    </dgm:pt>
    <dgm:pt modelId="{C216D0FF-AAD4-442F-A025-F85B52FFDFB1}" type="parTrans" cxnId="{275DF406-9F40-4A70-AC56-8E17BB3BA17F}">
      <dgm:prSet/>
      <dgm:spPr/>
      <dgm:t>
        <a:bodyPr/>
        <a:lstStyle/>
        <a:p>
          <a:endParaRPr lang="en-US"/>
        </a:p>
      </dgm:t>
    </dgm:pt>
    <dgm:pt modelId="{9ADF2D55-E3C8-4D94-82A3-BD0034C4405F}" type="sibTrans" cxnId="{275DF406-9F40-4A70-AC56-8E17BB3BA17F}">
      <dgm:prSet/>
      <dgm:spPr/>
      <dgm:t>
        <a:bodyPr/>
        <a:lstStyle/>
        <a:p>
          <a:endParaRPr lang="en-US"/>
        </a:p>
      </dgm:t>
    </dgm:pt>
    <dgm:pt modelId="{57C2BF65-BC7B-4381-829A-717D3A53E3A1}" type="pres">
      <dgm:prSet presAssocID="{A63CA82E-C028-4B50-B877-B8ACCB01FB01}" presName="Name0" presStyleCnt="0">
        <dgm:presLayoutVars>
          <dgm:dir/>
          <dgm:animLvl val="lvl"/>
          <dgm:resizeHandles val="exact"/>
        </dgm:presLayoutVars>
      </dgm:prSet>
      <dgm:spPr/>
    </dgm:pt>
    <dgm:pt modelId="{BB4A3257-0A9D-42C9-9EBD-923E9D94BE7A}" type="pres">
      <dgm:prSet presAssocID="{1876A925-F0BD-4D6F-AEA0-47F2688BF1A3}" presName="boxAndChildren" presStyleCnt="0"/>
      <dgm:spPr/>
    </dgm:pt>
    <dgm:pt modelId="{D5EE1CD1-E473-43CE-A1E4-E63A2C25749B}" type="pres">
      <dgm:prSet presAssocID="{1876A925-F0BD-4D6F-AEA0-47F2688BF1A3}" presName="parentTextBox" presStyleLbl="node1" presStyleIdx="0" presStyleCnt="2"/>
      <dgm:spPr/>
    </dgm:pt>
    <dgm:pt modelId="{5DF9CB3E-E7A5-4D08-BB2A-F4C77FD67520}" type="pres">
      <dgm:prSet presAssocID="{2CFFD793-1A42-4A68-ACB3-6DF58C7C9C1F}" presName="sp" presStyleCnt="0"/>
      <dgm:spPr/>
    </dgm:pt>
    <dgm:pt modelId="{FADDFB56-A3BE-4D4B-A31F-C57574A3954C}" type="pres">
      <dgm:prSet presAssocID="{21F381F4-67C9-41EB-9F79-148D42333C73}" presName="arrowAndChildren" presStyleCnt="0"/>
      <dgm:spPr/>
    </dgm:pt>
    <dgm:pt modelId="{CAC56350-AD93-4CD8-A88B-50B18BA36285}" type="pres">
      <dgm:prSet presAssocID="{21F381F4-67C9-41EB-9F79-148D42333C73}" presName="parentTextArrow" presStyleLbl="node1" presStyleIdx="1" presStyleCnt="2"/>
      <dgm:spPr/>
    </dgm:pt>
  </dgm:ptLst>
  <dgm:cxnLst>
    <dgm:cxn modelId="{275DF406-9F40-4A70-AC56-8E17BB3BA17F}" srcId="{A63CA82E-C028-4B50-B877-B8ACCB01FB01}" destId="{1876A925-F0BD-4D6F-AEA0-47F2688BF1A3}" srcOrd="1" destOrd="0" parTransId="{C216D0FF-AAD4-442F-A025-F85B52FFDFB1}" sibTransId="{9ADF2D55-E3C8-4D94-82A3-BD0034C4405F}"/>
    <dgm:cxn modelId="{28424430-95A0-4270-9402-55661E5F2887}" type="presOf" srcId="{1876A925-F0BD-4D6F-AEA0-47F2688BF1A3}" destId="{D5EE1CD1-E473-43CE-A1E4-E63A2C25749B}" srcOrd="0" destOrd="0" presId="urn:microsoft.com/office/officeart/2005/8/layout/process4"/>
    <dgm:cxn modelId="{8CCCA640-68BD-4BDC-B3F6-6578458FFD46}" srcId="{A63CA82E-C028-4B50-B877-B8ACCB01FB01}" destId="{21F381F4-67C9-41EB-9F79-148D42333C73}" srcOrd="0" destOrd="0" parTransId="{852195D3-A53C-4B91-8CCB-A25FDA06A9B3}" sibTransId="{2CFFD793-1A42-4A68-ACB3-6DF58C7C9C1F}"/>
    <dgm:cxn modelId="{43C96255-79BD-40C6-B994-BAE1286E7D89}" type="presOf" srcId="{21F381F4-67C9-41EB-9F79-148D42333C73}" destId="{CAC56350-AD93-4CD8-A88B-50B18BA36285}" srcOrd="0" destOrd="0" presId="urn:microsoft.com/office/officeart/2005/8/layout/process4"/>
    <dgm:cxn modelId="{AC0CD2D2-2D0F-4717-81F4-A1FA8BE611BD}" type="presOf" srcId="{A63CA82E-C028-4B50-B877-B8ACCB01FB01}" destId="{57C2BF65-BC7B-4381-829A-717D3A53E3A1}" srcOrd="0" destOrd="0" presId="urn:microsoft.com/office/officeart/2005/8/layout/process4"/>
    <dgm:cxn modelId="{0629702C-D9C6-4F35-AEB3-9010EFFDDC31}" type="presParOf" srcId="{57C2BF65-BC7B-4381-829A-717D3A53E3A1}" destId="{BB4A3257-0A9D-42C9-9EBD-923E9D94BE7A}" srcOrd="0" destOrd="0" presId="urn:microsoft.com/office/officeart/2005/8/layout/process4"/>
    <dgm:cxn modelId="{6E1C77DC-1ADD-4552-B3C4-6E483D18FBD9}" type="presParOf" srcId="{BB4A3257-0A9D-42C9-9EBD-923E9D94BE7A}" destId="{D5EE1CD1-E473-43CE-A1E4-E63A2C25749B}" srcOrd="0" destOrd="0" presId="urn:microsoft.com/office/officeart/2005/8/layout/process4"/>
    <dgm:cxn modelId="{8DDB7B28-AE71-4439-8526-E12BBFD03ADF}" type="presParOf" srcId="{57C2BF65-BC7B-4381-829A-717D3A53E3A1}" destId="{5DF9CB3E-E7A5-4D08-BB2A-F4C77FD67520}" srcOrd="1" destOrd="0" presId="urn:microsoft.com/office/officeart/2005/8/layout/process4"/>
    <dgm:cxn modelId="{6CAA4F5D-63C3-4DFD-8A1C-5D85B2DADCAC}" type="presParOf" srcId="{57C2BF65-BC7B-4381-829A-717D3A53E3A1}" destId="{FADDFB56-A3BE-4D4B-A31F-C57574A3954C}" srcOrd="2" destOrd="0" presId="urn:microsoft.com/office/officeart/2005/8/layout/process4"/>
    <dgm:cxn modelId="{82D289D7-7F88-4BF6-B7EC-059C836C91EC}" type="presParOf" srcId="{FADDFB56-A3BE-4D4B-A31F-C57574A3954C}" destId="{CAC56350-AD93-4CD8-A88B-50B18BA3628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7BAC92-7F92-43A2-B657-5E39113FEDD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B86538-0A8C-4759-B803-CCA73B495A1C}">
      <dgm:prSet/>
      <dgm:spPr/>
      <dgm:t>
        <a:bodyPr/>
        <a:lstStyle/>
        <a:p>
          <a:r>
            <a:rPr lang="hr-HR"/>
            <a:t>Književnost na latinskom je prethodila kod Hrvata književnom stvaranju na narodnom jeziku, a zatim se razvijala usporedo s njim sve do polovice 19. stoljeća.</a:t>
          </a:r>
          <a:endParaRPr lang="en-US"/>
        </a:p>
      </dgm:t>
    </dgm:pt>
    <dgm:pt modelId="{0739C902-AF45-411C-90B7-39EB8FB88EAA}" type="parTrans" cxnId="{474CA11A-C827-4EFB-A53E-CE14FF02775C}">
      <dgm:prSet/>
      <dgm:spPr/>
      <dgm:t>
        <a:bodyPr/>
        <a:lstStyle/>
        <a:p>
          <a:endParaRPr lang="en-US"/>
        </a:p>
      </dgm:t>
    </dgm:pt>
    <dgm:pt modelId="{456C0F37-3A72-4993-AC90-E6CE6660E451}" type="sibTrans" cxnId="{474CA11A-C827-4EFB-A53E-CE14FF02775C}">
      <dgm:prSet/>
      <dgm:spPr/>
      <dgm:t>
        <a:bodyPr/>
        <a:lstStyle/>
        <a:p>
          <a:endParaRPr lang="en-US"/>
        </a:p>
      </dgm:t>
    </dgm:pt>
    <dgm:pt modelId="{D5123F15-2B5C-4F55-B261-A1855704AD00}">
      <dgm:prSet/>
      <dgm:spPr/>
      <dgm:t>
        <a:bodyPr/>
        <a:lstStyle/>
        <a:p>
          <a:r>
            <a:rPr lang="hr-HR"/>
            <a:t>Većina hrvatskih latinista je pisala isključivo latinskim jezikom upravo zato jer nisu dovoljno dobro poznavali materinji jezik kako bi mogli stvarati na njemu.</a:t>
          </a:r>
          <a:endParaRPr lang="en-US"/>
        </a:p>
      </dgm:t>
    </dgm:pt>
    <dgm:pt modelId="{88AB2C9A-7EF0-4752-9994-6D8596BDC153}" type="parTrans" cxnId="{FB0DFC74-A550-4397-9F08-1155D2017380}">
      <dgm:prSet/>
      <dgm:spPr/>
      <dgm:t>
        <a:bodyPr/>
        <a:lstStyle/>
        <a:p>
          <a:endParaRPr lang="en-US"/>
        </a:p>
      </dgm:t>
    </dgm:pt>
    <dgm:pt modelId="{05A819BE-4D35-4F79-B905-D547172D99CE}" type="sibTrans" cxnId="{FB0DFC74-A550-4397-9F08-1155D2017380}">
      <dgm:prSet/>
      <dgm:spPr/>
      <dgm:t>
        <a:bodyPr/>
        <a:lstStyle/>
        <a:p>
          <a:endParaRPr lang="en-US"/>
        </a:p>
      </dgm:t>
    </dgm:pt>
    <dgm:pt modelId="{C81ED270-6C08-4E33-A9D8-8D9A5F7866EA}">
      <dgm:prSet/>
      <dgm:spPr/>
      <dgm:t>
        <a:bodyPr/>
        <a:lstStyle/>
        <a:p>
          <a:r>
            <a:rPr lang="hr-HR"/>
            <a:t>Među svim slavenskim narodima, Hrvati su u doba humanizma imali najbogatiju i estetski najvrijedniju latinističku književnost.</a:t>
          </a:r>
          <a:endParaRPr lang="en-US"/>
        </a:p>
      </dgm:t>
    </dgm:pt>
    <dgm:pt modelId="{F041D12F-7BD9-432A-BC53-0A4B7A2C3C75}" type="parTrans" cxnId="{C5BD383F-8DE6-4719-866C-4944E5FFF2B9}">
      <dgm:prSet/>
      <dgm:spPr/>
      <dgm:t>
        <a:bodyPr/>
        <a:lstStyle/>
        <a:p>
          <a:endParaRPr lang="en-US"/>
        </a:p>
      </dgm:t>
    </dgm:pt>
    <dgm:pt modelId="{20584F3A-C08A-4D22-A654-6B3B82012815}" type="sibTrans" cxnId="{C5BD383F-8DE6-4719-866C-4944E5FFF2B9}">
      <dgm:prSet/>
      <dgm:spPr/>
      <dgm:t>
        <a:bodyPr/>
        <a:lstStyle/>
        <a:p>
          <a:endParaRPr lang="en-US"/>
        </a:p>
      </dgm:t>
    </dgm:pt>
    <dgm:pt modelId="{A87CBE1F-EC24-43BD-AEE5-C86142D8BF7B}">
      <dgm:prSet/>
      <dgm:spPr/>
      <dgm:t>
        <a:bodyPr/>
        <a:lstStyle/>
        <a:p>
          <a:r>
            <a:rPr lang="hr-HR"/>
            <a:t>Latinski se jezik kod nas dugo zadržao (najdulje na području politike), službenim jezikom je bio sve do 1847. godine kada je hrvatski sabor hrvatski jezik proglasio službenim.</a:t>
          </a:r>
          <a:endParaRPr lang="en-US"/>
        </a:p>
      </dgm:t>
    </dgm:pt>
    <dgm:pt modelId="{0168D071-9A9A-4B51-8F29-E9ED53F2C841}" type="parTrans" cxnId="{DC38A3F2-E7AD-46AA-8D56-82031126D47D}">
      <dgm:prSet/>
      <dgm:spPr/>
      <dgm:t>
        <a:bodyPr/>
        <a:lstStyle/>
        <a:p>
          <a:endParaRPr lang="en-US"/>
        </a:p>
      </dgm:t>
    </dgm:pt>
    <dgm:pt modelId="{60AEF277-9718-4918-A8DD-A76D180D4707}" type="sibTrans" cxnId="{DC38A3F2-E7AD-46AA-8D56-82031126D47D}">
      <dgm:prSet/>
      <dgm:spPr/>
      <dgm:t>
        <a:bodyPr/>
        <a:lstStyle/>
        <a:p>
          <a:endParaRPr lang="en-US"/>
        </a:p>
      </dgm:t>
    </dgm:pt>
    <dgm:pt modelId="{83CBA5E3-673A-4861-ADD6-6D1A1244103E}" type="pres">
      <dgm:prSet presAssocID="{067BAC92-7F92-43A2-B657-5E39113FEDDD}" presName="outerComposite" presStyleCnt="0">
        <dgm:presLayoutVars>
          <dgm:chMax val="5"/>
          <dgm:dir/>
          <dgm:resizeHandles val="exact"/>
        </dgm:presLayoutVars>
      </dgm:prSet>
      <dgm:spPr/>
    </dgm:pt>
    <dgm:pt modelId="{89B332DA-1558-4FA8-830C-0868BE8FBCE6}" type="pres">
      <dgm:prSet presAssocID="{067BAC92-7F92-43A2-B657-5E39113FEDDD}" presName="dummyMaxCanvas" presStyleCnt="0">
        <dgm:presLayoutVars/>
      </dgm:prSet>
      <dgm:spPr/>
    </dgm:pt>
    <dgm:pt modelId="{EC3AF8CB-0D64-4B10-938E-5051C83B37CF}" type="pres">
      <dgm:prSet presAssocID="{067BAC92-7F92-43A2-B657-5E39113FEDDD}" presName="FourNodes_1" presStyleLbl="node1" presStyleIdx="0" presStyleCnt="4">
        <dgm:presLayoutVars>
          <dgm:bulletEnabled val="1"/>
        </dgm:presLayoutVars>
      </dgm:prSet>
      <dgm:spPr/>
    </dgm:pt>
    <dgm:pt modelId="{87EEC6CD-2958-40A9-BFC4-68FF77D4FC26}" type="pres">
      <dgm:prSet presAssocID="{067BAC92-7F92-43A2-B657-5E39113FEDDD}" presName="FourNodes_2" presStyleLbl="node1" presStyleIdx="1" presStyleCnt="4">
        <dgm:presLayoutVars>
          <dgm:bulletEnabled val="1"/>
        </dgm:presLayoutVars>
      </dgm:prSet>
      <dgm:spPr/>
    </dgm:pt>
    <dgm:pt modelId="{E7FAF6EA-AB82-4D52-A1DC-769B9BC5AF36}" type="pres">
      <dgm:prSet presAssocID="{067BAC92-7F92-43A2-B657-5E39113FEDDD}" presName="FourNodes_3" presStyleLbl="node1" presStyleIdx="2" presStyleCnt="4">
        <dgm:presLayoutVars>
          <dgm:bulletEnabled val="1"/>
        </dgm:presLayoutVars>
      </dgm:prSet>
      <dgm:spPr/>
    </dgm:pt>
    <dgm:pt modelId="{6A47B0A4-B3F1-4CFB-8598-63918821AC96}" type="pres">
      <dgm:prSet presAssocID="{067BAC92-7F92-43A2-B657-5E39113FEDDD}" presName="FourNodes_4" presStyleLbl="node1" presStyleIdx="3" presStyleCnt="4">
        <dgm:presLayoutVars>
          <dgm:bulletEnabled val="1"/>
        </dgm:presLayoutVars>
      </dgm:prSet>
      <dgm:spPr/>
    </dgm:pt>
    <dgm:pt modelId="{B6964DDA-A8E0-4349-AAC0-1C48FA6F0A90}" type="pres">
      <dgm:prSet presAssocID="{067BAC92-7F92-43A2-B657-5E39113FEDDD}" presName="FourConn_1-2" presStyleLbl="fgAccFollowNode1" presStyleIdx="0" presStyleCnt="3">
        <dgm:presLayoutVars>
          <dgm:bulletEnabled val="1"/>
        </dgm:presLayoutVars>
      </dgm:prSet>
      <dgm:spPr/>
    </dgm:pt>
    <dgm:pt modelId="{CAFC21B1-2735-4A49-A97A-2C7BEBA7B110}" type="pres">
      <dgm:prSet presAssocID="{067BAC92-7F92-43A2-B657-5E39113FEDDD}" presName="FourConn_2-3" presStyleLbl="fgAccFollowNode1" presStyleIdx="1" presStyleCnt="3">
        <dgm:presLayoutVars>
          <dgm:bulletEnabled val="1"/>
        </dgm:presLayoutVars>
      </dgm:prSet>
      <dgm:spPr/>
    </dgm:pt>
    <dgm:pt modelId="{BC86A62B-88DE-4FC5-B9CA-BF197E574A0B}" type="pres">
      <dgm:prSet presAssocID="{067BAC92-7F92-43A2-B657-5E39113FEDDD}" presName="FourConn_3-4" presStyleLbl="fgAccFollowNode1" presStyleIdx="2" presStyleCnt="3">
        <dgm:presLayoutVars>
          <dgm:bulletEnabled val="1"/>
        </dgm:presLayoutVars>
      </dgm:prSet>
      <dgm:spPr/>
    </dgm:pt>
    <dgm:pt modelId="{B412941F-B1EE-4215-9311-70CCCC6F92FD}" type="pres">
      <dgm:prSet presAssocID="{067BAC92-7F92-43A2-B657-5E39113FEDDD}" presName="FourNodes_1_text" presStyleLbl="node1" presStyleIdx="3" presStyleCnt="4">
        <dgm:presLayoutVars>
          <dgm:bulletEnabled val="1"/>
        </dgm:presLayoutVars>
      </dgm:prSet>
      <dgm:spPr/>
    </dgm:pt>
    <dgm:pt modelId="{B2771620-E917-4C49-9E25-EC9B40822403}" type="pres">
      <dgm:prSet presAssocID="{067BAC92-7F92-43A2-B657-5E39113FEDDD}" presName="FourNodes_2_text" presStyleLbl="node1" presStyleIdx="3" presStyleCnt="4">
        <dgm:presLayoutVars>
          <dgm:bulletEnabled val="1"/>
        </dgm:presLayoutVars>
      </dgm:prSet>
      <dgm:spPr/>
    </dgm:pt>
    <dgm:pt modelId="{85F5F212-2182-4C4D-8BBD-689C85AB1854}" type="pres">
      <dgm:prSet presAssocID="{067BAC92-7F92-43A2-B657-5E39113FEDDD}" presName="FourNodes_3_text" presStyleLbl="node1" presStyleIdx="3" presStyleCnt="4">
        <dgm:presLayoutVars>
          <dgm:bulletEnabled val="1"/>
        </dgm:presLayoutVars>
      </dgm:prSet>
      <dgm:spPr/>
    </dgm:pt>
    <dgm:pt modelId="{01C9A3B6-4165-43AE-86DD-5FBD8233B8E5}" type="pres">
      <dgm:prSet presAssocID="{067BAC92-7F92-43A2-B657-5E39113FEDD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74CA11A-C827-4EFB-A53E-CE14FF02775C}" srcId="{067BAC92-7F92-43A2-B657-5E39113FEDDD}" destId="{B4B86538-0A8C-4759-B803-CCA73B495A1C}" srcOrd="0" destOrd="0" parTransId="{0739C902-AF45-411C-90B7-39EB8FB88EAA}" sibTransId="{456C0F37-3A72-4993-AC90-E6CE6660E451}"/>
    <dgm:cxn modelId="{368C881D-DBBD-4090-AC1A-50EBEBA61106}" type="presOf" srcId="{C81ED270-6C08-4E33-A9D8-8D9A5F7866EA}" destId="{E7FAF6EA-AB82-4D52-A1DC-769B9BC5AF36}" srcOrd="0" destOrd="0" presId="urn:microsoft.com/office/officeart/2005/8/layout/vProcess5"/>
    <dgm:cxn modelId="{C125ED28-F7FC-4882-8270-B08B5B5A5770}" type="presOf" srcId="{20584F3A-C08A-4D22-A654-6B3B82012815}" destId="{BC86A62B-88DE-4FC5-B9CA-BF197E574A0B}" srcOrd="0" destOrd="0" presId="urn:microsoft.com/office/officeart/2005/8/layout/vProcess5"/>
    <dgm:cxn modelId="{F0D58839-D87E-42F3-8C86-3E0338A9016B}" type="presOf" srcId="{B4B86538-0A8C-4759-B803-CCA73B495A1C}" destId="{EC3AF8CB-0D64-4B10-938E-5051C83B37CF}" srcOrd="0" destOrd="0" presId="urn:microsoft.com/office/officeart/2005/8/layout/vProcess5"/>
    <dgm:cxn modelId="{C5BD383F-8DE6-4719-866C-4944E5FFF2B9}" srcId="{067BAC92-7F92-43A2-B657-5E39113FEDDD}" destId="{C81ED270-6C08-4E33-A9D8-8D9A5F7866EA}" srcOrd="2" destOrd="0" parTransId="{F041D12F-7BD9-432A-BC53-0A4B7A2C3C75}" sibTransId="{20584F3A-C08A-4D22-A654-6B3B82012815}"/>
    <dgm:cxn modelId="{45ABDD63-75C4-45DD-A399-312DF7F4460A}" type="presOf" srcId="{C81ED270-6C08-4E33-A9D8-8D9A5F7866EA}" destId="{85F5F212-2182-4C4D-8BBD-689C85AB1854}" srcOrd="1" destOrd="0" presId="urn:microsoft.com/office/officeart/2005/8/layout/vProcess5"/>
    <dgm:cxn modelId="{CC52D647-E616-4BA3-984A-FA582BF5FC7B}" type="presOf" srcId="{A87CBE1F-EC24-43BD-AEE5-C86142D8BF7B}" destId="{01C9A3B6-4165-43AE-86DD-5FBD8233B8E5}" srcOrd="1" destOrd="0" presId="urn:microsoft.com/office/officeart/2005/8/layout/vProcess5"/>
    <dgm:cxn modelId="{FB0DFC74-A550-4397-9F08-1155D2017380}" srcId="{067BAC92-7F92-43A2-B657-5E39113FEDDD}" destId="{D5123F15-2B5C-4F55-B261-A1855704AD00}" srcOrd="1" destOrd="0" parTransId="{88AB2C9A-7EF0-4752-9994-6D8596BDC153}" sibTransId="{05A819BE-4D35-4F79-B905-D547172D99CE}"/>
    <dgm:cxn modelId="{DCF9877C-1EE3-44FB-A63C-2C1FA85C47D4}" type="presOf" srcId="{05A819BE-4D35-4F79-B905-D547172D99CE}" destId="{CAFC21B1-2735-4A49-A97A-2C7BEBA7B110}" srcOrd="0" destOrd="0" presId="urn:microsoft.com/office/officeart/2005/8/layout/vProcess5"/>
    <dgm:cxn modelId="{42E7FB96-C582-429A-8DF5-94F1DCD81B83}" type="presOf" srcId="{067BAC92-7F92-43A2-B657-5E39113FEDDD}" destId="{83CBA5E3-673A-4861-ADD6-6D1A1244103E}" srcOrd="0" destOrd="0" presId="urn:microsoft.com/office/officeart/2005/8/layout/vProcess5"/>
    <dgm:cxn modelId="{FA6A6E9F-0D83-4D39-B18F-0B660BFF780F}" type="presOf" srcId="{D5123F15-2B5C-4F55-B261-A1855704AD00}" destId="{87EEC6CD-2958-40A9-BFC4-68FF77D4FC26}" srcOrd="0" destOrd="0" presId="urn:microsoft.com/office/officeart/2005/8/layout/vProcess5"/>
    <dgm:cxn modelId="{442026BB-CE66-4BEC-A44C-16688D961899}" type="presOf" srcId="{456C0F37-3A72-4993-AC90-E6CE6660E451}" destId="{B6964DDA-A8E0-4349-AAC0-1C48FA6F0A90}" srcOrd="0" destOrd="0" presId="urn:microsoft.com/office/officeart/2005/8/layout/vProcess5"/>
    <dgm:cxn modelId="{CB7449D0-868C-4CFF-A241-1253ABE00022}" type="presOf" srcId="{A87CBE1F-EC24-43BD-AEE5-C86142D8BF7B}" destId="{6A47B0A4-B3F1-4CFB-8598-63918821AC96}" srcOrd="0" destOrd="0" presId="urn:microsoft.com/office/officeart/2005/8/layout/vProcess5"/>
    <dgm:cxn modelId="{9D59C9D2-641F-4513-BC13-9545A21C3429}" type="presOf" srcId="{B4B86538-0A8C-4759-B803-CCA73B495A1C}" destId="{B412941F-B1EE-4215-9311-70CCCC6F92FD}" srcOrd="1" destOrd="0" presId="urn:microsoft.com/office/officeart/2005/8/layout/vProcess5"/>
    <dgm:cxn modelId="{DC38A3F2-E7AD-46AA-8D56-82031126D47D}" srcId="{067BAC92-7F92-43A2-B657-5E39113FEDDD}" destId="{A87CBE1F-EC24-43BD-AEE5-C86142D8BF7B}" srcOrd="3" destOrd="0" parTransId="{0168D071-9A9A-4B51-8F29-E9ED53F2C841}" sibTransId="{60AEF277-9718-4918-A8DD-A76D180D4707}"/>
    <dgm:cxn modelId="{4BF82CFA-231A-4C98-B647-4D4FDE7EDC17}" type="presOf" srcId="{D5123F15-2B5C-4F55-B261-A1855704AD00}" destId="{B2771620-E917-4C49-9E25-EC9B40822403}" srcOrd="1" destOrd="0" presId="urn:microsoft.com/office/officeart/2005/8/layout/vProcess5"/>
    <dgm:cxn modelId="{854AD397-03EF-4CBE-9DF0-4DF076E7D260}" type="presParOf" srcId="{83CBA5E3-673A-4861-ADD6-6D1A1244103E}" destId="{89B332DA-1558-4FA8-830C-0868BE8FBCE6}" srcOrd="0" destOrd="0" presId="urn:microsoft.com/office/officeart/2005/8/layout/vProcess5"/>
    <dgm:cxn modelId="{22B39B4C-9925-4231-9FE9-25C67EC64DEA}" type="presParOf" srcId="{83CBA5E3-673A-4861-ADD6-6D1A1244103E}" destId="{EC3AF8CB-0D64-4B10-938E-5051C83B37CF}" srcOrd="1" destOrd="0" presId="urn:microsoft.com/office/officeart/2005/8/layout/vProcess5"/>
    <dgm:cxn modelId="{CD6CF229-515D-475E-8A09-4B56A4721DA2}" type="presParOf" srcId="{83CBA5E3-673A-4861-ADD6-6D1A1244103E}" destId="{87EEC6CD-2958-40A9-BFC4-68FF77D4FC26}" srcOrd="2" destOrd="0" presId="urn:microsoft.com/office/officeart/2005/8/layout/vProcess5"/>
    <dgm:cxn modelId="{FD1A28B0-4B5A-4A3A-AA71-FE328BD19039}" type="presParOf" srcId="{83CBA5E3-673A-4861-ADD6-6D1A1244103E}" destId="{E7FAF6EA-AB82-4D52-A1DC-769B9BC5AF36}" srcOrd="3" destOrd="0" presId="urn:microsoft.com/office/officeart/2005/8/layout/vProcess5"/>
    <dgm:cxn modelId="{AA57C1D4-9704-4683-8BDD-DB47A832099A}" type="presParOf" srcId="{83CBA5E3-673A-4861-ADD6-6D1A1244103E}" destId="{6A47B0A4-B3F1-4CFB-8598-63918821AC96}" srcOrd="4" destOrd="0" presId="urn:microsoft.com/office/officeart/2005/8/layout/vProcess5"/>
    <dgm:cxn modelId="{AE59CBFD-D1E8-4EF6-BA36-88D8C0D76007}" type="presParOf" srcId="{83CBA5E3-673A-4861-ADD6-6D1A1244103E}" destId="{B6964DDA-A8E0-4349-AAC0-1C48FA6F0A90}" srcOrd="5" destOrd="0" presId="urn:microsoft.com/office/officeart/2005/8/layout/vProcess5"/>
    <dgm:cxn modelId="{FD0056BD-0ECA-4F8E-9552-EECB9AD87EF3}" type="presParOf" srcId="{83CBA5E3-673A-4861-ADD6-6D1A1244103E}" destId="{CAFC21B1-2735-4A49-A97A-2C7BEBA7B110}" srcOrd="6" destOrd="0" presId="urn:microsoft.com/office/officeart/2005/8/layout/vProcess5"/>
    <dgm:cxn modelId="{7689CA8D-7596-4041-891F-3F61ABCFD14C}" type="presParOf" srcId="{83CBA5E3-673A-4861-ADD6-6D1A1244103E}" destId="{BC86A62B-88DE-4FC5-B9CA-BF197E574A0B}" srcOrd="7" destOrd="0" presId="urn:microsoft.com/office/officeart/2005/8/layout/vProcess5"/>
    <dgm:cxn modelId="{4915E6ED-CF75-4D8B-BF9F-63432056AED4}" type="presParOf" srcId="{83CBA5E3-673A-4861-ADD6-6D1A1244103E}" destId="{B412941F-B1EE-4215-9311-70CCCC6F92FD}" srcOrd="8" destOrd="0" presId="urn:microsoft.com/office/officeart/2005/8/layout/vProcess5"/>
    <dgm:cxn modelId="{8C4E3842-54A9-446E-97DC-7C11D5C757DA}" type="presParOf" srcId="{83CBA5E3-673A-4861-ADD6-6D1A1244103E}" destId="{B2771620-E917-4C49-9E25-EC9B40822403}" srcOrd="9" destOrd="0" presId="urn:microsoft.com/office/officeart/2005/8/layout/vProcess5"/>
    <dgm:cxn modelId="{7D4F6E35-89B0-4E80-A915-5DB9863C0009}" type="presParOf" srcId="{83CBA5E3-673A-4861-ADD6-6D1A1244103E}" destId="{85F5F212-2182-4C4D-8BBD-689C85AB1854}" srcOrd="10" destOrd="0" presId="urn:microsoft.com/office/officeart/2005/8/layout/vProcess5"/>
    <dgm:cxn modelId="{F0764081-1370-452F-B522-2B3637297666}" type="presParOf" srcId="{83CBA5E3-673A-4861-ADD6-6D1A1244103E}" destId="{01C9A3B6-4165-43AE-86DD-5FBD8233B8E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1BFAB9-F636-45B1-9960-AAA3A12394C1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9D8906E-9BDC-49D9-9CBA-B15B532380B7}">
      <dgm:prSet/>
      <dgm:spPr/>
      <dgm:t>
        <a:bodyPr/>
        <a:lstStyle/>
        <a:p>
          <a:r>
            <a:rPr lang="hr-HR" dirty="0"/>
            <a:t>Ivan </a:t>
          </a:r>
          <a:r>
            <a:rPr lang="hr-HR" dirty="0" err="1"/>
            <a:t>Česmički</a:t>
          </a:r>
          <a:r>
            <a:rPr lang="hr-HR" dirty="0"/>
            <a:t> (</a:t>
          </a:r>
          <a:r>
            <a:rPr lang="hr-HR" dirty="0" err="1"/>
            <a:t>Ianus</a:t>
          </a:r>
          <a:r>
            <a:rPr lang="hr-HR" dirty="0"/>
            <a:t> </a:t>
          </a:r>
          <a:r>
            <a:rPr lang="hr-HR" dirty="0" err="1"/>
            <a:t>Pannonius</a:t>
          </a:r>
          <a:r>
            <a:rPr lang="hr-HR" dirty="0"/>
            <a:t>)</a:t>
          </a:r>
        </a:p>
        <a:p>
          <a:r>
            <a:rPr lang="hr-HR" dirty="0"/>
            <a:t>biskup </a:t>
          </a:r>
        </a:p>
        <a:p>
          <a:r>
            <a:rPr lang="hr-HR" dirty="0"/>
            <a:t>pjesme, elegije, epigrami</a:t>
          </a:r>
          <a:endParaRPr lang="en-US" dirty="0"/>
        </a:p>
      </dgm:t>
    </dgm:pt>
    <dgm:pt modelId="{3E850620-3164-4865-857A-1C0ABB182387}" type="parTrans" cxnId="{A36214DF-A494-46CB-9111-88B8C9A44F39}">
      <dgm:prSet/>
      <dgm:spPr/>
      <dgm:t>
        <a:bodyPr/>
        <a:lstStyle/>
        <a:p>
          <a:endParaRPr lang="en-US"/>
        </a:p>
      </dgm:t>
    </dgm:pt>
    <dgm:pt modelId="{E0A96CC4-8540-4258-A150-A7B4C38A40A6}" type="sibTrans" cxnId="{A36214DF-A494-46CB-9111-88B8C9A44F39}">
      <dgm:prSet/>
      <dgm:spPr/>
      <dgm:t>
        <a:bodyPr/>
        <a:lstStyle/>
        <a:p>
          <a:endParaRPr lang="en-US"/>
        </a:p>
      </dgm:t>
    </dgm:pt>
    <dgm:pt modelId="{4B34F21A-4FC2-4A03-8C57-EA619BD8AB98}">
      <dgm:prSet/>
      <dgm:spPr/>
      <dgm:t>
        <a:bodyPr/>
        <a:lstStyle/>
        <a:p>
          <a:r>
            <a:rPr lang="hr-HR" dirty="0"/>
            <a:t>Juraj </a:t>
          </a:r>
          <a:r>
            <a:rPr lang="hr-HR" dirty="0" err="1"/>
            <a:t>Šižgorić</a:t>
          </a:r>
          <a:r>
            <a:rPr lang="hr-HR" dirty="0"/>
            <a:t> (</a:t>
          </a:r>
          <a:r>
            <a:rPr lang="hr-HR" dirty="0" err="1"/>
            <a:t>Georgius</a:t>
          </a:r>
          <a:r>
            <a:rPr lang="hr-HR" dirty="0"/>
            <a:t> </a:t>
          </a:r>
          <a:r>
            <a:rPr lang="hr-HR" dirty="0" err="1"/>
            <a:t>Sisgoreus</a:t>
          </a:r>
          <a:r>
            <a:rPr lang="hr-HR" dirty="0"/>
            <a:t>), Šibenik</a:t>
          </a:r>
        </a:p>
        <a:p>
          <a:r>
            <a:rPr lang="hr-HR" dirty="0"/>
            <a:t>svećenik, generalni vikar</a:t>
          </a:r>
        </a:p>
        <a:p>
          <a:r>
            <a:rPr lang="hr-HR" dirty="0"/>
            <a:t>pjesme</a:t>
          </a:r>
          <a:endParaRPr lang="en-US" dirty="0"/>
        </a:p>
      </dgm:t>
    </dgm:pt>
    <dgm:pt modelId="{D7F1B723-912D-442B-9A46-00C35CD4ED85}" type="parTrans" cxnId="{5A69ACE5-1F32-45F1-B7C3-67817C64F151}">
      <dgm:prSet/>
      <dgm:spPr/>
      <dgm:t>
        <a:bodyPr/>
        <a:lstStyle/>
        <a:p>
          <a:endParaRPr lang="en-US"/>
        </a:p>
      </dgm:t>
    </dgm:pt>
    <dgm:pt modelId="{0F321419-0D37-4C73-A034-5A3A25A171B2}" type="sibTrans" cxnId="{5A69ACE5-1F32-45F1-B7C3-67817C64F151}">
      <dgm:prSet/>
      <dgm:spPr/>
      <dgm:t>
        <a:bodyPr/>
        <a:lstStyle/>
        <a:p>
          <a:endParaRPr lang="en-US"/>
        </a:p>
      </dgm:t>
    </dgm:pt>
    <dgm:pt modelId="{6D44AC73-876A-4A00-80B3-BC2D7484B7D1}" type="pres">
      <dgm:prSet presAssocID="{9B1BFAB9-F636-45B1-9960-AAA3A12394C1}" presName="linear" presStyleCnt="0">
        <dgm:presLayoutVars>
          <dgm:animLvl val="lvl"/>
          <dgm:resizeHandles val="exact"/>
        </dgm:presLayoutVars>
      </dgm:prSet>
      <dgm:spPr/>
    </dgm:pt>
    <dgm:pt modelId="{346C9751-2A35-4BF0-9160-6A3099BEAF67}" type="pres">
      <dgm:prSet presAssocID="{49D8906E-9BDC-49D9-9CBA-B15B532380B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DB1E4AB-FF5E-4487-8DD9-9CA868204F84}" type="pres">
      <dgm:prSet presAssocID="{E0A96CC4-8540-4258-A150-A7B4C38A40A6}" presName="spacer" presStyleCnt="0"/>
      <dgm:spPr/>
    </dgm:pt>
    <dgm:pt modelId="{F236526A-2B84-4E24-922E-807A5AB49438}" type="pres">
      <dgm:prSet presAssocID="{4B34F21A-4FC2-4A03-8C57-EA619BD8AB9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4CFA139-D63D-419C-ABA9-65B3F854DD4F}" type="presOf" srcId="{9B1BFAB9-F636-45B1-9960-AAA3A12394C1}" destId="{6D44AC73-876A-4A00-80B3-BC2D7484B7D1}" srcOrd="0" destOrd="0" presId="urn:microsoft.com/office/officeart/2005/8/layout/vList2"/>
    <dgm:cxn modelId="{42307974-6007-4086-8EEC-B35EDD4B7A27}" type="presOf" srcId="{49D8906E-9BDC-49D9-9CBA-B15B532380B7}" destId="{346C9751-2A35-4BF0-9160-6A3099BEAF67}" srcOrd="0" destOrd="0" presId="urn:microsoft.com/office/officeart/2005/8/layout/vList2"/>
    <dgm:cxn modelId="{8265E5A9-9000-43CB-B3EF-D98E7BC0A9A8}" type="presOf" srcId="{4B34F21A-4FC2-4A03-8C57-EA619BD8AB98}" destId="{F236526A-2B84-4E24-922E-807A5AB49438}" srcOrd="0" destOrd="0" presId="urn:microsoft.com/office/officeart/2005/8/layout/vList2"/>
    <dgm:cxn modelId="{A36214DF-A494-46CB-9111-88B8C9A44F39}" srcId="{9B1BFAB9-F636-45B1-9960-AAA3A12394C1}" destId="{49D8906E-9BDC-49D9-9CBA-B15B532380B7}" srcOrd="0" destOrd="0" parTransId="{3E850620-3164-4865-857A-1C0ABB182387}" sibTransId="{E0A96CC4-8540-4258-A150-A7B4C38A40A6}"/>
    <dgm:cxn modelId="{5A69ACE5-1F32-45F1-B7C3-67817C64F151}" srcId="{9B1BFAB9-F636-45B1-9960-AAA3A12394C1}" destId="{4B34F21A-4FC2-4A03-8C57-EA619BD8AB98}" srcOrd="1" destOrd="0" parTransId="{D7F1B723-912D-442B-9A46-00C35CD4ED85}" sibTransId="{0F321419-0D37-4C73-A034-5A3A25A171B2}"/>
    <dgm:cxn modelId="{BFFED21C-C1F8-4B20-9E70-11BE9F72C5B3}" type="presParOf" srcId="{6D44AC73-876A-4A00-80B3-BC2D7484B7D1}" destId="{346C9751-2A35-4BF0-9160-6A3099BEAF67}" srcOrd="0" destOrd="0" presId="urn:microsoft.com/office/officeart/2005/8/layout/vList2"/>
    <dgm:cxn modelId="{79BE7235-ED99-4958-A6FF-97783D9C0FCB}" type="presParOf" srcId="{6D44AC73-876A-4A00-80B3-BC2D7484B7D1}" destId="{9DB1E4AB-FF5E-4487-8DD9-9CA868204F84}" srcOrd="1" destOrd="0" presId="urn:microsoft.com/office/officeart/2005/8/layout/vList2"/>
    <dgm:cxn modelId="{54EACBD9-2686-446B-95BD-21DB0986D795}" type="presParOf" srcId="{6D44AC73-876A-4A00-80B3-BC2D7484B7D1}" destId="{F236526A-2B84-4E24-922E-807A5AB4943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152BE2-BCA6-42AF-86AD-464A1190EC4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04D249-3512-49C2-9D6A-DE07DA267A30}">
      <dgm:prSet/>
      <dgm:spPr/>
      <dgm:t>
        <a:bodyPr/>
        <a:lstStyle/>
        <a:p>
          <a:r>
            <a:rPr lang="hr-HR" dirty="0"/>
            <a:t>Marko Marulić  (Marcus </a:t>
          </a:r>
          <a:r>
            <a:rPr lang="hr-HR" dirty="0" err="1"/>
            <a:t>Marulus</a:t>
          </a:r>
          <a:r>
            <a:rPr lang="hr-HR" dirty="0"/>
            <a:t>), Split</a:t>
          </a:r>
        </a:p>
        <a:p>
          <a:r>
            <a:rPr lang="hr-HR" dirty="0" err="1"/>
            <a:t>moralistična</a:t>
          </a:r>
          <a:r>
            <a:rPr lang="hr-HR" dirty="0"/>
            <a:t> i poučna djela</a:t>
          </a:r>
          <a:endParaRPr lang="en-US" dirty="0"/>
        </a:p>
      </dgm:t>
    </dgm:pt>
    <dgm:pt modelId="{D3592AA1-0F9B-45AD-83F7-E88C4C37F9EC}" type="parTrans" cxnId="{A0C84F4A-36AA-4B28-A3F2-C8649FEA8BD0}">
      <dgm:prSet/>
      <dgm:spPr/>
      <dgm:t>
        <a:bodyPr/>
        <a:lstStyle/>
        <a:p>
          <a:endParaRPr lang="en-US"/>
        </a:p>
      </dgm:t>
    </dgm:pt>
    <dgm:pt modelId="{916F791C-16D8-4A27-ACBB-483D494EEB96}" type="sibTrans" cxnId="{A0C84F4A-36AA-4B28-A3F2-C8649FEA8BD0}">
      <dgm:prSet/>
      <dgm:spPr/>
      <dgm:t>
        <a:bodyPr/>
        <a:lstStyle/>
        <a:p>
          <a:endParaRPr lang="en-US"/>
        </a:p>
      </dgm:t>
    </dgm:pt>
    <dgm:pt modelId="{BE6F403F-F336-4728-AAF0-D2E82B158B92}">
      <dgm:prSet/>
      <dgm:spPr/>
      <dgm:t>
        <a:bodyPr/>
        <a:lstStyle/>
        <a:p>
          <a:r>
            <a:rPr lang="hr-HR" dirty="0"/>
            <a:t>Ilija </a:t>
          </a:r>
          <a:r>
            <a:rPr lang="hr-HR" dirty="0" err="1"/>
            <a:t>Crijević</a:t>
          </a:r>
          <a:r>
            <a:rPr lang="hr-HR" dirty="0"/>
            <a:t> (</a:t>
          </a:r>
          <a:r>
            <a:rPr lang="hr-HR" dirty="0" err="1"/>
            <a:t>Aelius</a:t>
          </a:r>
          <a:r>
            <a:rPr lang="hr-HR" dirty="0"/>
            <a:t> </a:t>
          </a:r>
          <a:r>
            <a:rPr lang="hr-HR" dirty="0" err="1"/>
            <a:t>Lampridius</a:t>
          </a:r>
          <a:r>
            <a:rPr lang="hr-HR" dirty="0"/>
            <a:t> </a:t>
          </a:r>
          <a:r>
            <a:rPr lang="hr-HR" dirty="0" err="1"/>
            <a:t>Cervinus</a:t>
          </a:r>
          <a:r>
            <a:rPr lang="hr-HR" dirty="0"/>
            <a:t>), Dubrovnik</a:t>
          </a:r>
        </a:p>
        <a:p>
          <a:r>
            <a:rPr lang="hr-HR" dirty="0"/>
            <a:t>svećenik, kanonik</a:t>
          </a:r>
        </a:p>
        <a:p>
          <a:r>
            <a:rPr lang="hr-HR" dirty="0"/>
            <a:t>elegije, epigrame, ode, himne</a:t>
          </a:r>
        </a:p>
        <a:p>
          <a:endParaRPr lang="en-US" dirty="0"/>
        </a:p>
      </dgm:t>
    </dgm:pt>
    <dgm:pt modelId="{53DD6DD7-C178-49EF-B71D-7E89868AFABA}" type="parTrans" cxnId="{0A49E1DF-C1E2-4D15-84FD-0171CC07A780}">
      <dgm:prSet/>
      <dgm:spPr/>
      <dgm:t>
        <a:bodyPr/>
        <a:lstStyle/>
        <a:p>
          <a:endParaRPr lang="en-US"/>
        </a:p>
      </dgm:t>
    </dgm:pt>
    <dgm:pt modelId="{2A8A5905-71D7-44B7-AE9C-0FCEC157B055}" type="sibTrans" cxnId="{0A49E1DF-C1E2-4D15-84FD-0171CC07A780}">
      <dgm:prSet/>
      <dgm:spPr/>
      <dgm:t>
        <a:bodyPr/>
        <a:lstStyle/>
        <a:p>
          <a:endParaRPr lang="en-US"/>
        </a:p>
      </dgm:t>
    </dgm:pt>
    <dgm:pt modelId="{322D079B-9C41-41E7-82D1-245ADF02793B}">
      <dgm:prSet/>
      <dgm:spPr/>
      <dgm:t>
        <a:bodyPr/>
        <a:lstStyle/>
        <a:p>
          <a:r>
            <a:rPr lang="hr-HR" dirty="0"/>
            <a:t>Ludovik </a:t>
          </a:r>
          <a:r>
            <a:rPr lang="hr-HR" dirty="0" err="1"/>
            <a:t>Crijević</a:t>
          </a:r>
          <a:r>
            <a:rPr lang="hr-HR" dirty="0"/>
            <a:t> </a:t>
          </a:r>
          <a:r>
            <a:rPr lang="hr-HR" dirty="0" err="1"/>
            <a:t>Tuberon</a:t>
          </a:r>
          <a:r>
            <a:rPr lang="hr-HR" dirty="0"/>
            <a:t> (</a:t>
          </a:r>
          <a:r>
            <a:rPr lang="hr-HR" dirty="0" err="1"/>
            <a:t>Ludovicus</a:t>
          </a:r>
          <a:r>
            <a:rPr lang="hr-HR" dirty="0"/>
            <a:t> </a:t>
          </a:r>
          <a:r>
            <a:rPr lang="hr-HR" dirty="0" err="1"/>
            <a:t>Cerva</a:t>
          </a:r>
          <a:r>
            <a:rPr lang="hr-HR" dirty="0"/>
            <a:t> </a:t>
          </a:r>
          <a:r>
            <a:rPr lang="hr-HR" dirty="0" err="1"/>
            <a:t>Tubero</a:t>
          </a:r>
          <a:r>
            <a:rPr lang="hr-HR" dirty="0"/>
            <a:t>), Dubrovnik</a:t>
          </a:r>
        </a:p>
        <a:p>
          <a:r>
            <a:rPr lang="hr-HR" dirty="0"/>
            <a:t>benediktinac, opat samostana i dubrovački samostanski vikar, povjesničar</a:t>
          </a:r>
          <a:endParaRPr lang="en-US" dirty="0"/>
        </a:p>
      </dgm:t>
    </dgm:pt>
    <dgm:pt modelId="{0EF75777-549B-4010-B4A5-92E8A9595970}" type="parTrans" cxnId="{9F218A3E-5E97-4441-8798-EFA07FF288A7}">
      <dgm:prSet/>
      <dgm:spPr/>
      <dgm:t>
        <a:bodyPr/>
        <a:lstStyle/>
        <a:p>
          <a:endParaRPr lang="en-US"/>
        </a:p>
      </dgm:t>
    </dgm:pt>
    <dgm:pt modelId="{1C777F35-4C32-400A-9CE4-C5DE127C6148}" type="sibTrans" cxnId="{9F218A3E-5E97-4441-8798-EFA07FF288A7}">
      <dgm:prSet/>
      <dgm:spPr/>
      <dgm:t>
        <a:bodyPr/>
        <a:lstStyle/>
        <a:p>
          <a:endParaRPr lang="en-US"/>
        </a:p>
      </dgm:t>
    </dgm:pt>
    <dgm:pt modelId="{C2670FED-E7C3-46D2-91B4-A46BE82A3994}" type="pres">
      <dgm:prSet presAssocID="{9D152BE2-BCA6-42AF-86AD-464A1190EC45}" presName="linear" presStyleCnt="0">
        <dgm:presLayoutVars>
          <dgm:animLvl val="lvl"/>
          <dgm:resizeHandles val="exact"/>
        </dgm:presLayoutVars>
      </dgm:prSet>
      <dgm:spPr/>
    </dgm:pt>
    <dgm:pt modelId="{BE0C6EC2-EEAC-4194-894A-372E67E86425}" type="pres">
      <dgm:prSet presAssocID="{F504D249-3512-49C2-9D6A-DE07DA267A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9EE078-045C-4AFF-AF67-A5ACB35320BC}" type="pres">
      <dgm:prSet presAssocID="{916F791C-16D8-4A27-ACBB-483D494EEB96}" presName="spacer" presStyleCnt="0"/>
      <dgm:spPr/>
    </dgm:pt>
    <dgm:pt modelId="{0583325E-979A-4D11-A467-943B258C2052}" type="pres">
      <dgm:prSet presAssocID="{BE6F403F-F336-4728-AAF0-D2E82B158B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AA19C1F-2F15-43E8-88CF-49DFB669F680}" type="pres">
      <dgm:prSet presAssocID="{2A8A5905-71D7-44B7-AE9C-0FCEC157B055}" presName="spacer" presStyleCnt="0"/>
      <dgm:spPr/>
    </dgm:pt>
    <dgm:pt modelId="{F39FF19C-DBDE-4C27-A67E-AE37332CB5D5}" type="pres">
      <dgm:prSet presAssocID="{322D079B-9C41-41E7-82D1-245ADF02793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37F1E37-6A9F-443C-B258-400F89F311B1}" type="presOf" srcId="{BE6F403F-F336-4728-AAF0-D2E82B158B92}" destId="{0583325E-979A-4D11-A467-943B258C2052}" srcOrd="0" destOrd="0" presId="urn:microsoft.com/office/officeart/2005/8/layout/vList2"/>
    <dgm:cxn modelId="{9F218A3E-5E97-4441-8798-EFA07FF288A7}" srcId="{9D152BE2-BCA6-42AF-86AD-464A1190EC45}" destId="{322D079B-9C41-41E7-82D1-245ADF02793B}" srcOrd="2" destOrd="0" parTransId="{0EF75777-549B-4010-B4A5-92E8A9595970}" sibTransId="{1C777F35-4C32-400A-9CE4-C5DE127C6148}"/>
    <dgm:cxn modelId="{A0C84F4A-36AA-4B28-A3F2-C8649FEA8BD0}" srcId="{9D152BE2-BCA6-42AF-86AD-464A1190EC45}" destId="{F504D249-3512-49C2-9D6A-DE07DA267A30}" srcOrd="0" destOrd="0" parTransId="{D3592AA1-0F9B-45AD-83F7-E88C4C37F9EC}" sibTransId="{916F791C-16D8-4A27-ACBB-483D494EEB96}"/>
    <dgm:cxn modelId="{724FA96F-5CEA-4351-9D7F-111B22932B32}" type="presOf" srcId="{F504D249-3512-49C2-9D6A-DE07DA267A30}" destId="{BE0C6EC2-EEAC-4194-894A-372E67E86425}" srcOrd="0" destOrd="0" presId="urn:microsoft.com/office/officeart/2005/8/layout/vList2"/>
    <dgm:cxn modelId="{C0407C90-983C-40BD-BAD8-883ED79A65CA}" type="presOf" srcId="{322D079B-9C41-41E7-82D1-245ADF02793B}" destId="{F39FF19C-DBDE-4C27-A67E-AE37332CB5D5}" srcOrd="0" destOrd="0" presId="urn:microsoft.com/office/officeart/2005/8/layout/vList2"/>
    <dgm:cxn modelId="{EE722BA0-AE19-4E77-BFB4-010FA8795AEA}" type="presOf" srcId="{9D152BE2-BCA6-42AF-86AD-464A1190EC45}" destId="{C2670FED-E7C3-46D2-91B4-A46BE82A3994}" srcOrd="0" destOrd="0" presId="urn:microsoft.com/office/officeart/2005/8/layout/vList2"/>
    <dgm:cxn modelId="{0A49E1DF-C1E2-4D15-84FD-0171CC07A780}" srcId="{9D152BE2-BCA6-42AF-86AD-464A1190EC45}" destId="{BE6F403F-F336-4728-AAF0-D2E82B158B92}" srcOrd="1" destOrd="0" parTransId="{53DD6DD7-C178-49EF-B71D-7E89868AFABA}" sibTransId="{2A8A5905-71D7-44B7-AE9C-0FCEC157B055}"/>
    <dgm:cxn modelId="{829A7DCC-D80A-43CD-83A7-07AACAADAECA}" type="presParOf" srcId="{C2670FED-E7C3-46D2-91B4-A46BE82A3994}" destId="{BE0C6EC2-EEAC-4194-894A-372E67E86425}" srcOrd="0" destOrd="0" presId="urn:microsoft.com/office/officeart/2005/8/layout/vList2"/>
    <dgm:cxn modelId="{66910D64-10EC-4CCA-912E-4059386B2F75}" type="presParOf" srcId="{C2670FED-E7C3-46D2-91B4-A46BE82A3994}" destId="{559EE078-045C-4AFF-AF67-A5ACB35320BC}" srcOrd="1" destOrd="0" presId="urn:microsoft.com/office/officeart/2005/8/layout/vList2"/>
    <dgm:cxn modelId="{ECD4824C-C271-453D-835E-BA603A10108F}" type="presParOf" srcId="{C2670FED-E7C3-46D2-91B4-A46BE82A3994}" destId="{0583325E-979A-4D11-A467-943B258C2052}" srcOrd="2" destOrd="0" presId="urn:microsoft.com/office/officeart/2005/8/layout/vList2"/>
    <dgm:cxn modelId="{4B36DC7A-DF15-41FB-9F01-353CA97407B0}" type="presParOf" srcId="{C2670FED-E7C3-46D2-91B4-A46BE82A3994}" destId="{8AA19C1F-2F15-43E8-88CF-49DFB669F680}" srcOrd="3" destOrd="0" presId="urn:microsoft.com/office/officeart/2005/8/layout/vList2"/>
    <dgm:cxn modelId="{3E1B4193-E182-4EAF-8F90-2C52F6784A01}" type="presParOf" srcId="{C2670FED-E7C3-46D2-91B4-A46BE82A3994}" destId="{F39FF19C-DBDE-4C27-A67E-AE37332CB5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1C80D3-656E-4F1A-90AE-34B50AAC54F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A9A624-E327-462C-A914-68F5BDD3414E}">
      <dgm:prSet/>
      <dgm:spPr/>
      <dgm:t>
        <a:bodyPr/>
        <a:lstStyle/>
        <a:p>
          <a:r>
            <a:rPr lang="hr-HR" dirty="0"/>
            <a:t>Jakov Bunić (</a:t>
          </a:r>
          <a:r>
            <a:rPr lang="hr-HR" dirty="0" err="1"/>
            <a:t>Iacobus</a:t>
          </a:r>
          <a:r>
            <a:rPr lang="hr-HR" dirty="0"/>
            <a:t> Bonus), Dubrovnik </a:t>
          </a:r>
        </a:p>
        <a:p>
          <a:r>
            <a:rPr lang="hr-HR" dirty="0"/>
            <a:t>pjesnik</a:t>
          </a:r>
          <a:endParaRPr lang="en-US" dirty="0"/>
        </a:p>
      </dgm:t>
    </dgm:pt>
    <dgm:pt modelId="{079B583C-BAB5-4D75-A2E5-0D8A7EA73329}" type="parTrans" cxnId="{E4A8AE66-F07B-4A46-AB97-377A6C9CDD3D}">
      <dgm:prSet/>
      <dgm:spPr/>
      <dgm:t>
        <a:bodyPr/>
        <a:lstStyle/>
        <a:p>
          <a:endParaRPr lang="en-US"/>
        </a:p>
      </dgm:t>
    </dgm:pt>
    <dgm:pt modelId="{2D64171C-0470-405F-B7D5-3A357A39C431}" type="sibTrans" cxnId="{E4A8AE66-F07B-4A46-AB97-377A6C9CDD3D}">
      <dgm:prSet/>
      <dgm:spPr/>
      <dgm:t>
        <a:bodyPr/>
        <a:lstStyle/>
        <a:p>
          <a:endParaRPr lang="en-US"/>
        </a:p>
      </dgm:t>
    </dgm:pt>
    <dgm:pt modelId="{756F2502-4E4F-4DD9-880A-48E0191E3EE1}">
      <dgm:prSet/>
      <dgm:spPr/>
      <dgm:t>
        <a:bodyPr/>
        <a:lstStyle/>
        <a:p>
          <a:r>
            <a:rPr lang="hr-HR" dirty="0"/>
            <a:t>Antun Vrančić (</a:t>
          </a:r>
          <a:r>
            <a:rPr lang="hr-HR" dirty="0" err="1"/>
            <a:t>Antonius</a:t>
          </a:r>
          <a:r>
            <a:rPr lang="hr-HR" dirty="0"/>
            <a:t> </a:t>
          </a:r>
          <a:r>
            <a:rPr lang="hr-HR" dirty="0" err="1"/>
            <a:t>Vrancius</a:t>
          </a:r>
          <a:r>
            <a:rPr lang="hr-HR" dirty="0"/>
            <a:t>), Šibenik</a:t>
          </a:r>
        </a:p>
        <a:p>
          <a:r>
            <a:rPr lang="hr-HR" dirty="0"/>
            <a:t> prelat, biskup pečuški, </a:t>
          </a:r>
          <a:r>
            <a:rPr lang="hr-HR" dirty="0" err="1"/>
            <a:t>ostrogonski</a:t>
          </a:r>
          <a:r>
            <a:rPr lang="hr-HR" dirty="0"/>
            <a:t> nadbiskup, primas ugarske i kardinal, diplomat pjesnik, arheolog</a:t>
          </a:r>
          <a:endParaRPr lang="en-US" dirty="0"/>
        </a:p>
      </dgm:t>
    </dgm:pt>
    <dgm:pt modelId="{B95147FE-70A7-4E99-B981-79703D67227A}" type="parTrans" cxnId="{266D6DCB-A96B-4F54-B2DC-40499D81493A}">
      <dgm:prSet/>
      <dgm:spPr/>
      <dgm:t>
        <a:bodyPr/>
        <a:lstStyle/>
        <a:p>
          <a:endParaRPr lang="en-US"/>
        </a:p>
      </dgm:t>
    </dgm:pt>
    <dgm:pt modelId="{FE13C19B-57A4-49FF-947C-B90A3F71EC45}" type="sibTrans" cxnId="{266D6DCB-A96B-4F54-B2DC-40499D81493A}">
      <dgm:prSet/>
      <dgm:spPr/>
      <dgm:t>
        <a:bodyPr/>
        <a:lstStyle/>
        <a:p>
          <a:endParaRPr lang="en-US"/>
        </a:p>
      </dgm:t>
    </dgm:pt>
    <dgm:pt modelId="{DD80E6F8-E0C0-4216-8C6F-996E58FC0038}">
      <dgm:prSet/>
      <dgm:spPr/>
      <dgm:t>
        <a:bodyPr/>
        <a:lstStyle/>
        <a:p>
          <a:r>
            <a:rPr lang="hr-HR"/>
            <a:t>Matija Vlačić Ilirik (Mathias Flacius Illyricus), Labin istarski protestantski teolog, crkveni povjesničar i filolog</a:t>
          </a:r>
          <a:endParaRPr lang="en-US"/>
        </a:p>
      </dgm:t>
    </dgm:pt>
    <dgm:pt modelId="{2DCBADD3-12F3-430E-AE35-BFDCE8833DD7}" type="parTrans" cxnId="{5428F615-16BA-40EB-A6B7-032EF87E361E}">
      <dgm:prSet/>
      <dgm:spPr/>
      <dgm:t>
        <a:bodyPr/>
        <a:lstStyle/>
        <a:p>
          <a:endParaRPr lang="en-US"/>
        </a:p>
      </dgm:t>
    </dgm:pt>
    <dgm:pt modelId="{B26B90F8-7072-4CEA-9793-6D9F08DC9108}" type="sibTrans" cxnId="{5428F615-16BA-40EB-A6B7-032EF87E361E}">
      <dgm:prSet/>
      <dgm:spPr/>
      <dgm:t>
        <a:bodyPr/>
        <a:lstStyle/>
        <a:p>
          <a:endParaRPr lang="en-US"/>
        </a:p>
      </dgm:t>
    </dgm:pt>
    <dgm:pt modelId="{8437D709-8828-418D-A425-C86C6B7AA7CC}" type="pres">
      <dgm:prSet presAssocID="{E41C80D3-656E-4F1A-90AE-34B50AAC54F3}" presName="linear" presStyleCnt="0">
        <dgm:presLayoutVars>
          <dgm:animLvl val="lvl"/>
          <dgm:resizeHandles val="exact"/>
        </dgm:presLayoutVars>
      </dgm:prSet>
      <dgm:spPr/>
    </dgm:pt>
    <dgm:pt modelId="{42771FFB-4330-40C1-A24B-42EB19B48C5A}" type="pres">
      <dgm:prSet presAssocID="{EBA9A624-E327-462C-A914-68F5BDD3414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9C0E9F-6A9F-488A-81A1-8106DCBAD703}" type="pres">
      <dgm:prSet presAssocID="{2D64171C-0470-405F-B7D5-3A357A39C431}" presName="spacer" presStyleCnt="0"/>
      <dgm:spPr/>
    </dgm:pt>
    <dgm:pt modelId="{F9F4529F-4163-48BD-AB98-CC5B1506967A}" type="pres">
      <dgm:prSet presAssocID="{756F2502-4E4F-4DD9-880A-48E0191E3E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67E2092-3E2B-45E2-A929-E8D5F89561CA}" type="pres">
      <dgm:prSet presAssocID="{FE13C19B-57A4-49FF-947C-B90A3F71EC45}" presName="spacer" presStyleCnt="0"/>
      <dgm:spPr/>
    </dgm:pt>
    <dgm:pt modelId="{1EF8E069-C611-4C49-89CD-38F68B6C3D59}" type="pres">
      <dgm:prSet presAssocID="{DD80E6F8-E0C0-4216-8C6F-996E58FC003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E08750F-0C05-424D-A2F6-43AEE6070F59}" type="presOf" srcId="{756F2502-4E4F-4DD9-880A-48E0191E3EE1}" destId="{F9F4529F-4163-48BD-AB98-CC5B1506967A}" srcOrd="0" destOrd="0" presId="urn:microsoft.com/office/officeart/2005/8/layout/vList2"/>
    <dgm:cxn modelId="{5428F615-16BA-40EB-A6B7-032EF87E361E}" srcId="{E41C80D3-656E-4F1A-90AE-34B50AAC54F3}" destId="{DD80E6F8-E0C0-4216-8C6F-996E58FC0038}" srcOrd="2" destOrd="0" parTransId="{2DCBADD3-12F3-430E-AE35-BFDCE8833DD7}" sibTransId="{B26B90F8-7072-4CEA-9793-6D9F08DC9108}"/>
    <dgm:cxn modelId="{E7247318-11FC-4C5F-930D-308A7890A186}" type="presOf" srcId="{DD80E6F8-E0C0-4216-8C6F-996E58FC0038}" destId="{1EF8E069-C611-4C49-89CD-38F68B6C3D59}" srcOrd="0" destOrd="0" presId="urn:microsoft.com/office/officeart/2005/8/layout/vList2"/>
    <dgm:cxn modelId="{E4A8AE66-F07B-4A46-AB97-377A6C9CDD3D}" srcId="{E41C80D3-656E-4F1A-90AE-34B50AAC54F3}" destId="{EBA9A624-E327-462C-A914-68F5BDD3414E}" srcOrd="0" destOrd="0" parTransId="{079B583C-BAB5-4D75-A2E5-0D8A7EA73329}" sibTransId="{2D64171C-0470-405F-B7D5-3A357A39C431}"/>
    <dgm:cxn modelId="{F7546078-D426-4971-885F-6FB729BA5917}" type="presOf" srcId="{EBA9A624-E327-462C-A914-68F5BDD3414E}" destId="{42771FFB-4330-40C1-A24B-42EB19B48C5A}" srcOrd="0" destOrd="0" presId="urn:microsoft.com/office/officeart/2005/8/layout/vList2"/>
    <dgm:cxn modelId="{62F7D6B5-E521-4026-ABD2-FB7FEE77BD66}" type="presOf" srcId="{E41C80D3-656E-4F1A-90AE-34B50AAC54F3}" destId="{8437D709-8828-418D-A425-C86C6B7AA7CC}" srcOrd="0" destOrd="0" presId="urn:microsoft.com/office/officeart/2005/8/layout/vList2"/>
    <dgm:cxn modelId="{266D6DCB-A96B-4F54-B2DC-40499D81493A}" srcId="{E41C80D3-656E-4F1A-90AE-34B50AAC54F3}" destId="{756F2502-4E4F-4DD9-880A-48E0191E3EE1}" srcOrd="1" destOrd="0" parTransId="{B95147FE-70A7-4E99-B981-79703D67227A}" sibTransId="{FE13C19B-57A4-49FF-947C-B90A3F71EC45}"/>
    <dgm:cxn modelId="{3E79A4DD-1976-4EFA-AC4F-F97B1B6D8348}" type="presParOf" srcId="{8437D709-8828-418D-A425-C86C6B7AA7CC}" destId="{42771FFB-4330-40C1-A24B-42EB19B48C5A}" srcOrd="0" destOrd="0" presId="urn:microsoft.com/office/officeart/2005/8/layout/vList2"/>
    <dgm:cxn modelId="{D037F06E-E892-4664-9243-3FA7FB93C25F}" type="presParOf" srcId="{8437D709-8828-418D-A425-C86C6B7AA7CC}" destId="{E79C0E9F-6A9F-488A-81A1-8106DCBAD703}" srcOrd="1" destOrd="0" presId="urn:microsoft.com/office/officeart/2005/8/layout/vList2"/>
    <dgm:cxn modelId="{3D09DDA8-0269-4A7A-AD6D-FFFFE44E9993}" type="presParOf" srcId="{8437D709-8828-418D-A425-C86C6B7AA7CC}" destId="{F9F4529F-4163-48BD-AB98-CC5B1506967A}" srcOrd="2" destOrd="0" presId="urn:microsoft.com/office/officeart/2005/8/layout/vList2"/>
    <dgm:cxn modelId="{77850DE1-4F3F-4AA7-9AD3-721A3AFD567E}" type="presParOf" srcId="{8437D709-8828-418D-A425-C86C6B7AA7CC}" destId="{067E2092-3E2B-45E2-A929-E8D5F89561CA}" srcOrd="3" destOrd="0" presId="urn:microsoft.com/office/officeart/2005/8/layout/vList2"/>
    <dgm:cxn modelId="{2180725E-C2EA-4142-955D-CA56B971A320}" type="presParOf" srcId="{8437D709-8828-418D-A425-C86C6B7AA7CC}" destId="{1EF8E069-C611-4C49-89CD-38F68B6C3D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8FA7C-407C-441A-954C-617DC91429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84D6C7-9EC0-464E-9561-D7F1037B9D00}">
      <dgm:prSet/>
      <dgm:spPr/>
      <dgm:t>
        <a:bodyPr/>
        <a:lstStyle/>
        <a:p>
          <a:r>
            <a:rPr lang="hr-HR"/>
            <a:t>Mores habent ultra leges nostri civis quosdam peculiares et quosdam</a:t>
          </a:r>
          <a:endParaRPr lang="en-US"/>
        </a:p>
      </dgm:t>
    </dgm:pt>
    <dgm:pt modelId="{CFC8E59C-5808-4A80-9463-F209E731B3B1}" type="parTrans" cxnId="{62D86268-52CD-4ECB-BD42-5DF4CB0422A4}">
      <dgm:prSet/>
      <dgm:spPr/>
      <dgm:t>
        <a:bodyPr/>
        <a:lstStyle/>
        <a:p>
          <a:endParaRPr lang="en-US"/>
        </a:p>
      </dgm:t>
    </dgm:pt>
    <dgm:pt modelId="{1CF11F93-5284-48E7-A505-D714A4FAECCD}" type="sibTrans" cxnId="{62D86268-52CD-4ECB-BD42-5DF4CB0422A4}">
      <dgm:prSet/>
      <dgm:spPr/>
      <dgm:t>
        <a:bodyPr/>
        <a:lstStyle/>
        <a:p>
          <a:endParaRPr lang="en-US"/>
        </a:p>
      </dgm:t>
    </dgm:pt>
    <dgm:pt modelId="{B6CD652D-353B-42C3-8FF4-5D7E6A81BF32}">
      <dgm:prSet/>
      <dgm:spPr/>
      <dgm:t>
        <a:bodyPr/>
        <a:lstStyle/>
        <a:p>
          <a:r>
            <a:rPr lang="hr-HR"/>
            <a:t>peregrinos, quos a finitimis imbiberunt. Siquidem proverbiis Illyricis  </a:t>
          </a:r>
          <a:endParaRPr lang="en-US"/>
        </a:p>
      </dgm:t>
    </dgm:pt>
    <dgm:pt modelId="{DC2B0F19-2E0C-495D-88D3-C5F172797C03}" type="parTrans" cxnId="{62DA36F7-2C83-40E7-A5A2-915144A12EF5}">
      <dgm:prSet/>
      <dgm:spPr/>
      <dgm:t>
        <a:bodyPr/>
        <a:lstStyle/>
        <a:p>
          <a:endParaRPr lang="en-US"/>
        </a:p>
      </dgm:t>
    </dgm:pt>
    <dgm:pt modelId="{A54593B5-D8BC-4843-B1C8-2F8EF1850C6B}" type="sibTrans" cxnId="{62DA36F7-2C83-40E7-A5A2-915144A12EF5}">
      <dgm:prSet/>
      <dgm:spPr/>
      <dgm:t>
        <a:bodyPr/>
        <a:lstStyle/>
        <a:p>
          <a:endParaRPr lang="en-US"/>
        </a:p>
      </dgm:t>
    </dgm:pt>
    <dgm:pt modelId="{549310D7-3C97-429B-89F2-CA5CE2BE55E9}">
      <dgm:prSet/>
      <dgm:spPr/>
      <dgm:t>
        <a:bodyPr/>
        <a:lstStyle/>
        <a:p>
          <a:r>
            <a:rPr lang="hr-HR"/>
            <a:t>utuntur, quae nos dicteria diximus et ex lingua vernacula in Latinum </a:t>
          </a:r>
          <a:endParaRPr lang="en-US"/>
        </a:p>
      </dgm:t>
    </dgm:pt>
    <dgm:pt modelId="{9F4C4D2D-24CC-48CA-A22F-7393BA6CB564}" type="parTrans" cxnId="{066F7844-DA8D-42ED-B975-3BA55B1BBB05}">
      <dgm:prSet/>
      <dgm:spPr/>
      <dgm:t>
        <a:bodyPr/>
        <a:lstStyle/>
        <a:p>
          <a:endParaRPr lang="en-US"/>
        </a:p>
      </dgm:t>
    </dgm:pt>
    <dgm:pt modelId="{CCAEE361-B921-4259-8379-042950CDB57F}" type="sibTrans" cxnId="{066F7844-DA8D-42ED-B975-3BA55B1BBB05}">
      <dgm:prSet/>
      <dgm:spPr/>
      <dgm:t>
        <a:bodyPr/>
        <a:lstStyle/>
        <a:p>
          <a:endParaRPr lang="en-US"/>
        </a:p>
      </dgm:t>
    </dgm:pt>
    <dgm:pt modelId="{6D9FC28E-BD09-4D08-AE42-609D203F8A02}">
      <dgm:prSet/>
      <dgm:spPr/>
      <dgm:t>
        <a:bodyPr/>
        <a:lstStyle/>
        <a:p>
          <a:r>
            <a:rPr lang="hr-HR"/>
            <a:t>vertimus cum Iacobe Naupleo, viro docto et diserto. Illis namque nec </a:t>
          </a:r>
          <a:endParaRPr lang="en-US"/>
        </a:p>
      </dgm:t>
    </dgm:pt>
    <dgm:pt modelId="{1D856029-A18A-4240-974F-F46E12FEFC02}" type="parTrans" cxnId="{5895BADB-AB80-47F0-B5EE-913FBA713146}">
      <dgm:prSet/>
      <dgm:spPr/>
      <dgm:t>
        <a:bodyPr/>
        <a:lstStyle/>
        <a:p>
          <a:endParaRPr lang="en-US"/>
        </a:p>
      </dgm:t>
    </dgm:pt>
    <dgm:pt modelId="{59FEF58F-5F69-45C1-AF40-00B232C90C81}" type="sibTrans" cxnId="{5895BADB-AB80-47F0-B5EE-913FBA713146}">
      <dgm:prSet/>
      <dgm:spPr/>
      <dgm:t>
        <a:bodyPr/>
        <a:lstStyle/>
        <a:p>
          <a:endParaRPr lang="en-US"/>
        </a:p>
      </dgm:t>
    </dgm:pt>
    <dgm:pt modelId="{294CFF3E-90DB-48D9-B68B-99F38C7C2F67}">
      <dgm:prSet/>
      <dgm:spPr/>
      <dgm:t>
        <a:bodyPr/>
        <a:lstStyle/>
        <a:p>
          <a:r>
            <a:rPr lang="hr-HR"/>
            <a:t>leges Solonis nec Numae Pompilii excogitationes nec ipsa Picthagorica </a:t>
          </a:r>
          <a:endParaRPr lang="en-US"/>
        </a:p>
      </dgm:t>
    </dgm:pt>
    <dgm:pt modelId="{A7F953E8-7548-48DB-AA5F-93BDE30AB486}" type="parTrans" cxnId="{B3E6DBEF-877D-4C07-AB8E-017AFFE693F7}">
      <dgm:prSet/>
      <dgm:spPr/>
      <dgm:t>
        <a:bodyPr/>
        <a:lstStyle/>
        <a:p>
          <a:endParaRPr lang="en-US"/>
        </a:p>
      </dgm:t>
    </dgm:pt>
    <dgm:pt modelId="{53FC2FCE-A7FF-4A4B-AC7F-042BFBF17E29}" type="sibTrans" cxnId="{B3E6DBEF-877D-4C07-AB8E-017AFFE693F7}">
      <dgm:prSet/>
      <dgm:spPr/>
      <dgm:t>
        <a:bodyPr/>
        <a:lstStyle/>
        <a:p>
          <a:endParaRPr lang="en-US"/>
        </a:p>
      </dgm:t>
    </dgm:pt>
    <dgm:pt modelId="{56CCB72E-D609-4124-896B-843BCACC00AC}">
      <dgm:prSet/>
      <dgm:spPr/>
      <dgm:t>
        <a:bodyPr/>
        <a:lstStyle/>
        <a:p>
          <a:r>
            <a:rPr lang="hr-HR"/>
            <a:t>praecepta videntur acutiora.</a:t>
          </a:r>
          <a:endParaRPr lang="en-US"/>
        </a:p>
      </dgm:t>
    </dgm:pt>
    <dgm:pt modelId="{91FB4FD2-76A6-4E63-9C55-C93B31665334}" type="parTrans" cxnId="{9A9DD8B6-5AB6-4F39-A39B-86F62B4CDB4A}">
      <dgm:prSet/>
      <dgm:spPr/>
      <dgm:t>
        <a:bodyPr/>
        <a:lstStyle/>
        <a:p>
          <a:endParaRPr lang="en-US"/>
        </a:p>
      </dgm:t>
    </dgm:pt>
    <dgm:pt modelId="{F4185E4A-AD14-4170-AF13-CB763127D286}" type="sibTrans" cxnId="{9A9DD8B6-5AB6-4F39-A39B-86F62B4CDB4A}">
      <dgm:prSet/>
      <dgm:spPr/>
      <dgm:t>
        <a:bodyPr/>
        <a:lstStyle/>
        <a:p>
          <a:endParaRPr lang="en-US"/>
        </a:p>
      </dgm:t>
    </dgm:pt>
    <dgm:pt modelId="{F9247810-B066-4C6C-952F-24F290412CCA}" type="pres">
      <dgm:prSet presAssocID="{9588FA7C-407C-441A-954C-617DC914294D}" presName="linear" presStyleCnt="0">
        <dgm:presLayoutVars>
          <dgm:animLvl val="lvl"/>
          <dgm:resizeHandles val="exact"/>
        </dgm:presLayoutVars>
      </dgm:prSet>
      <dgm:spPr/>
    </dgm:pt>
    <dgm:pt modelId="{41D5DF11-163B-4A98-BED1-64AC2D8501F3}" type="pres">
      <dgm:prSet presAssocID="{7284D6C7-9EC0-464E-9561-D7F1037B9D0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E12B9EB-8C1D-4223-A782-2973351C6676}" type="pres">
      <dgm:prSet presAssocID="{1CF11F93-5284-48E7-A505-D714A4FAECCD}" presName="spacer" presStyleCnt="0"/>
      <dgm:spPr/>
    </dgm:pt>
    <dgm:pt modelId="{CAB5CE65-7AC3-46CB-8459-B0E9A757CC39}" type="pres">
      <dgm:prSet presAssocID="{B6CD652D-353B-42C3-8FF4-5D7E6A81BF3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BA01119-3B9A-4A96-B5A3-09C5C2F48512}" type="pres">
      <dgm:prSet presAssocID="{A54593B5-D8BC-4843-B1C8-2F8EF1850C6B}" presName="spacer" presStyleCnt="0"/>
      <dgm:spPr/>
    </dgm:pt>
    <dgm:pt modelId="{ED6D86AC-24A6-47D5-AC2C-B6A3F7A1F4F2}" type="pres">
      <dgm:prSet presAssocID="{549310D7-3C97-429B-89F2-CA5CE2BE55E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9C243B2-B0AD-468F-BF6C-8C773F97F993}" type="pres">
      <dgm:prSet presAssocID="{CCAEE361-B921-4259-8379-042950CDB57F}" presName="spacer" presStyleCnt="0"/>
      <dgm:spPr/>
    </dgm:pt>
    <dgm:pt modelId="{1B94C400-1E8E-4AA4-A4A4-9DEE3D03A8F4}" type="pres">
      <dgm:prSet presAssocID="{6D9FC28E-BD09-4D08-AE42-609D203F8A0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52E40AC-E7AC-4D8E-98B4-F67DCA699601}" type="pres">
      <dgm:prSet presAssocID="{59FEF58F-5F69-45C1-AF40-00B232C90C81}" presName="spacer" presStyleCnt="0"/>
      <dgm:spPr/>
    </dgm:pt>
    <dgm:pt modelId="{5080B1E7-9B9F-4034-AD82-613C4933944F}" type="pres">
      <dgm:prSet presAssocID="{294CFF3E-90DB-48D9-B68B-99F38C7C2F6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6B48781-1875-41AF-9E87-A6E26DAF7FC6}" type="pres">
      <dgm:prSet presAssocID="{53FC2FCE-A7FF-4A4B-AC7F-042BFBF17E29}" presName="spacer" presStyleCnt="0"/>
      <dgm:spPr/>
    </dgm:pt>
    <dgm:pt modelId="{1D0060A2-41B8-4318-B287-893A6CAAC801}" type="pres">
      <dgm:prSet presAssocID="{56CCB72E-D609-4124-896B-843BCACC00A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A9F853F-E834-4D26-A496-64FFD4CAFB52}" type="presOf" srcId="{B6CD652D-353B-42C3-8FF4-5D7E6A81BF32}" destId="{CAB5CE65-7AC3-46CB-8459-B0E9A757CC39}" srcOrd="0" destOrd="0" presId="urn:microsoft.com/office/officeart/2005/8/layout/vList2"/>
    <dgm:cxn modelId="{066F7844-DA8D-42ED-B975-3BA55B1BBB05}" srcId="{9588FA7C-407C-441A-954C-617DC914294D}" destId="{549310D7-3C97-429B-89F2-CA5CE2BE55E9}" srcOrd="2" destOrd="0" parTransId="{9F4C4D2D-24CC-48CA-A22F-7393BA6CB564}" sibTransId="{CCAEE361-B921-4259-8379-042950CDB57F}"/>
    <dgm:cxn modelId="{CB6BFC47-BA25-4B30-99AA-D389B11A2E4B}" type="presOf" srcId="{549310D7-3C97-429B-89F2-CA5CE2BE55E9}" destId="{ED6D86AC-24A6-47D5-AC2C-B6A3F7A1F4F2}" srcOrd="0" destOrd="0" presId="urn:microsoft.com/office/officeart/2005/8/layout/vList2"/>
    <dgm:cxn modelId="{62D86268-52CD-4ECB-BD42-5DF4CB0422A4}" srcId="{9588FA7C-407C-441A-954C-617DC914294D}" destId="{7284D6C7-9EC0-464E-9561-D7F1037B9D00}" srcOrd="0" destOrd="0" parTransId="{CFC8E59C-5808-4A80-9463-F209E731B3B1}" sibTransId="{1CF11F93-5284-48E7-A505-D714A4FAECCD}"/>
    <dgm:cxn modelId="{E4BB0A82-4DE5-456D-92D3-66620D472D2A}" type="presOf" srcId="{56CCB72E-D609-4124-896B-843BCACC00AC}" destId="{1D0060A2-41B8-4318-B287-893A6CAAC801}" srcOrd="0" destOrd="0" presId="urn:microsoft.com/office/officeart/2005/8/layout/vList2"/>
    <dgm:cxn modelId="{125C8D94-3A0E-47ED-B04F-641B80F61C7A}" type="presOf" srcId="{294CFF3E-90DB-48D9-B68B-99F38C7C2F67}" destId="{5080B1E7-9B9F-4034-AD82-613C4933944F}" srcOrd="0" destOrd="0" presId="urn:microsoft.com/office/officeart/2005/8/layout/vList2"/>
    <dgm:cxn modelId="{95D4FBAD-AA5B-4258-A41E-6E06DDA571DF}" type="presOf" srcId="{9588FA7C-407C-441A-954C-617DC914294D}" destId="{F9247810-B066-4C6C-952F-24F290412CCA}" srcOrd="0" destOrd="0" presId="urn:microsoft.com/office/officeart/2005/8/layout/vList2"/>
    <dgm:cxn modelId="{E0628DB2-0936-4C77-A508-A1AB8144B5F6}" type="presOf" srcId="{6D9FC28E-BD09-4D08-AE42-609D203F8A02}" destId="{1B94C400-1E8E-4AA4-A4A4-9DEE3D03A8F4}" srcOrd="0" destOrd="0" presId="urn:microsoft.com/office/officeart/2005/8/layout/vList2"/>
    <dgm:cxn modelId="{9A9DD8B6-5AB6-4F39-A39B-86F62B4CDB4A}" srcId="{9588FA7C-407C-441A-954C-617DC914294D}" destId="{56CCB72E-D609-4124-896B-843BCACC00AC}" srcOrd="5" destOrd="0" parTransId="{91FB4FD2-76A6-4E63-9C55-C93B31665334}" sibTransId="{F4185E4A-AD14-4170-AF13-CB763127D286}"/>
    <dgm:cxn modelId="{5895BADB-AB80-47F0-B5EE-913FBA713146}" srcId="{9588FA7C-407C-441A-954C-617DC914294D}" destId="{6D9FC28E-BD09-4D08-AE42-609D203F8A02}" srcOrd="3" destOrd="0" parTransId="{1D856029-A18A-4240-974F-F46E12FEFC02}" sibTransId="{59FEF58F-5F69-45C1-AF40-00B232C90C81}"/>
    <dgm:cxn modelId="{B3E6DBEF-877D-4C07-AB8E-017AFFE693F7}" srcId="{9588FA7C-407C-441A-954C-617DC914294D}" destId="{294CFF3E-90DB-48D9-B68B-99F38C7C2F67}" srcOrd="4" destOrd="0" parTransId="{A7F953E8-7548-48DB-AA5F-93BDE30AB486}" sibTransId="{53FC2FCE-A7FF-4A4B-AC7F-042BFBF17E29}"/>
    <dgm:cxn modelId="{55F051F5-46E8-4C15-9FAC-07B3C04E63D7}" type="presOf" srcId="{7284D6C7-9EC0-464E-9561-D7F1037B9D00}" destId="{41D5DF11-163B-4A98-BED1-64AC2D8501F3}" srcOrd="0" destOrd="0" presId="urn:microsoft.com/office/officeart/2005/8/layout/vList2"/>
    <dgm:cxn modelId="{62DA36F7-2C83-40E7-A5A2-915144A12EF5}" srcId="{9588FA7C-407C-441A-954C-617DC914294D}" destId="{B6CD652D-353B-42C3-8FF4-5D7E6A81BF32}" srcOrd="1" destOrd="0" parTransId="{DC2B0F19-2E0C-495D-88D3-C5F172797C03}" sibTransId="{A54593B5-D8BC-4843-B1C8-2F8EF1850C6B}"/>
    <dgm:cxn modelId="{D6D6D1FD-AEA5-4EB3-B84C-51F9F4D83E47}" type="presParOf" srcId="{F9247810-B066-4C6C-952F-24F290412CCA}" destId="{41D5DF11-163B-4A98-BED1-64AC2D8501F3}" srcOrd="0" destOrd="0" presId="urn:microsoft.com/office/officeart/2005/8/layout/vList2"/>
    <dgm:cxn modelId="{A627F951-E152-4484-854E-13601D9487CC}" type="presParOf" srcId="{F9247810-B066-4C6C-952F-24F290412CCA}" destId="{9E12B9EB-8C1D-4223-A782-2973351C6676}" srcOrd="1" destOrd="0" presId="urn:microsoft.com/office/officeart/2005/8/layout/vList2"/>
    <dgm:cxn modelId="{6230AB09-671B-4B74-98A7-E2EDC2336690}" type="presParOf" srcId="{F9247810-B066-4C6C-952F-24F290412CCA}" destId="{CAB5CE65-7AC3-46CB-8459-B0E9A757CC39}" srcOrd="2" destOrd="0" presId="urn:microsoft.com/office/officeart/2005/8/layout/vList2"/>
    <dgm:cxn modelId="{D2AD7633-5340-452D-8345-1FA35F1DFA41}" type="presParOf" srcId="{F9247810-B066-4C6C-952F-24F290412CCA}" destId="{2BA01119-3B9A-4A96-B5A3-09C5C2F48512}" srcOrd="3" destOrd="0" presId="urn:microsoft.com/office/officeart/2005/8/layout/vList2"/>
    <dgm:cxn modelId="{22DBE21F-974A-449C-9311-E3A9B3BF8080}" type="presParOf" srcId="{F9247810-B066-4C6C-952F-24F290412CCA}" destId="{ED6D86AC-24A6-47D5-AC2C-B6A3F7A1F4F2}" srcOrd="4" destOrd="0" presId="urn:microsoft.com/office/officeart/2005/8/layout/vList2"/>
    <dgm:cxn modelId="{90794BEB-5984-4232-B010-1ECD5053BCB4}" type="presParOf" srcId="{F9247810-B066-4C6C-952F-24F290412CCA}" destId="{89C243B2-B0AD-468F-BF6C-8C773F97F993}" srcOrd="5" destOrd="0" presId="urn:microsoft.com/office/officeart/2005/8/layout/vList2"/>
    <dgm:cxn modelId="{BED858DE-E41B-491B-A6B9-312E6BDB0BC8}" type="presParOf" srcId="{F9247810-B066-4C6C-952F-24F290412CCA}" destId="{1B94C400-1E8E-4AA4-A4A4-9DEE3D03A8F4}" srcOrd="6" destOrd="0" presId="urn:microsoft.com/office/officeart/2005/8/layout/vList2"/>
    <dgm:cxn modelId="{0ACB4683-B936-4BC1-9C2D-457F9086125E}" type="presParOf" srcId="{F9247810-B066-4C6C-952F-24F290412CCA}" destId="{E52E40AC-E7AC-4D8E-98B4-F67DCA699601}" srcOrd="7" destOrd="0" presId="urn:microsoft.com/office/officeart/2005/8/layout/vList2"/>
    <dgm:cxn modelId="{9BD1CA72-8568-4317-8DBA-223FBD75CCB7}" type="presParOf" srcId="{F9247810-B066-4C6C-952F-24F290412CCA}" destId="{5080B1E7-9B9F-4034-AD82-613C4933944F}" srcOrd="8" destOrd="0" presId="urn:microsoft.com/office/officeart/2005/8/layout/vList2"/>
    <dgm:cxn modelId="{BA59CCB0-291E-4657-8AEC-B2D876DC6CA9}" type="presParOf" srcId="{F9247810-B066-4C6C-952F-24F290412CCA}" destId="{76B48781-1875-41AF-9E87-A6E26DAF7FC6}" srcOrd="9" destOrd="0" presId="urn:microsoft.com/office/officeart/2005/8/layout/vList2"/>
    <dgm:cxn modelId="{462F2B3D-4ECB-4E50-AAE6-53049B7378BA}" type="presParOf" srcId="{F9247810-B066-4C6C-952F-24F290412CCA}" destId="{1D0060A2-41B8-4318-B287-893A6CAAC80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9BDCF7-4621-46B3-9B8D-8F701BFF4C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5A6000-F733-4761-81C3-301C1BA8B4E2}">
      <dgm:prSet/>
      <dgm:spPr/>
      <dgm:t>
        <a:bodyPr/>
        <a:lstStyle/>
        <a:p>
          <a:r>
            <a:rPr lang="hr-HR"/>
            <a:t>Uza zakone naši građani imaju neke posebne običaje, pa i neke strane koje su usvojili od susjeda.</a:t>
          </a:r>
          <a:endParaRPr lang="en-US"/>
        </a:p>
      </dgm:t>
    </dgm:pt>
    <dgm:pt modelId="{3BD3C294-27BB-4D8A-BE06-2BD8591A33B9}" type="parTrans" cxnId="{1CD81F60-4BA4-47BD-B3C2-4BCC593BF79E}">
      <dgm:prSet/>
      <dgm:spPr/>
      <dgm:t>
        <a:bodyPr/>
        <a:lstStyle/>
        <a:p>
          <a:endParaRPr lang="en-US"/>
        </a:p>
      </dgm:t>
    </dgm:pt>
    <dgm:pt modelId="{B8606F32-C436-4EA1-A65E-315107A9C4DE}" type="sibTrans" cxnId="{1CD81F60-4BA4-47BD-B3C2-4BCC593BF79E}">
      <dgm:prSet/>
      <dgm:spPr/>
      <dgm:t>
        <a:bodyPr/>
        <a:lstStyle/>
        <a:p>
          <a:endParaRPr lang="en-US"/>
        </a:p>
      </dgm:t>
    </dgm:pt>
    <dgm:pt modelId="{32742301-2098-4FF1-8D4D-B55544E34CBD}">
      <dgm:prSet/>
      <dgm:spPr/>
      <dgm:t>
        <a:bodyPr/>
        <a:lstStyle/>
        <a:p>
          <a:r>
            <a:rPr lang="hr-HR"/>
            <a:t>Naime, služe se ilirskim poslovicama, koje sam latinski nazvao  dicteria i iz domaćeg jezika preveo na latinski, zajedno s Ivanom Naplavčićem, učenim i rječitim mužem. </a:t>
          </a:r>
          <a:endParaRPr lang="en-US"/>
        </a:p>
      </dgm:t>
    </dgm:pt>
    <dgm:pt modelId="{6BACDA70-FA16-45F5-A42F-2C421D1074E2}" type="parTrans" cxnId="{9627D009-0CE8-4153-A9DB-CB396E133667}">
      <dgm:prSet/>
      <dgm:spPr/>
      <dgm:t>
        <a:bodyPr/>
        <a:lstStyle/>
        <a:p>
          <a:endParaRPr lang="en-US"/>
        </a:p>
      </dgm:t>
    </dgm:pt>
    <dgm:pt modelId="{0C01E11B-FC41-4099-AE43-8663659E3FC0}" type="sibTrans" cxnId="{9627D009-0CE8-4153-A9DB-CB396E133667}">
      <dgm:prSet/>
      <dgm:spPr/>
      <dgm:t>
        <a:bodyPr/>
        <a:lstStyle/>
        <a:p>
          <a:endParaRPr lang="en-US"/>
        </a:p>
      </dgm:t>
    </dgm:pt>
    <dgm:pt modelId="{52399F4D-DD0F-4FE8-B7A9-3CD3BE50D7FE}">
      <dgm:prSet/>
      <dgm:spPr/>
      <dgm:t>
        <a:bodyPr/>
        <a:lstStyle/>
        <a:p>
          <a:r>
            <a:rPr lang="hr-HR"/>
            <a:t>Ne čine mi se oštroumniji ni Solonovi zakoni, ni izreke Nume Pompilija, ni  sami  Pitagorini  propisi. </a:t>
          </a:r>
          <a:endParaRPr lang="en-US"/>
        </a:p>
      </dgm:t>
    </dgm:pt>
    <dgm:pt modelId="{E4CC20BC-41E8-4B9F-82B6-B1D38A33A47F}" type="parTrans" cxnId="{467C9358-2021-41B6-BA9B-3C60F466FF3A}">
      <dgm:prSet/>
      <dgm:spPr/>
      <dgm:t>
        <a:bodyPr/>
        <a:lstStyle/>
        <a:p>
          <a:endParaRPr lang="en-US"/>
        </a:p>
      </dgm:t>
    </dgm:pt>
    <dgm:pt modelId="{F80D54ED-3139-4772-9714-503EF2A656C8}" type="sibTrans" cxnId="{467C9358-2021-41B6-BA9B-3C60F466FF3A}">
      <dgm:prSet/>
      <dgm:spPr/>
      <dgm:t>
        <a:bodyPr/>
        <a:lstStyle/>
        <a:p>
          <a:endParaRPr lang="en-US"/>
        </a:p>
      </dgm:t>
    </dgm:pt>
    <dgm:pt modelId="{3E8A6459-4199-4213-AA80-35836289CE82}" type="pres">
      <dgm:prSet presAssocID="{799BDCF7-4621-46B3-9B8D-8F701BFF4C0B}" presName="linear" presStyleCnt="0">
        <dgm:presLayoutVars>
          <dgm:animLvl val="lvl"/>
          <dgm:resizeHandles val="exact"/>
        </dgm:presLayoutVars>
      </dgm:prSet>
      <dgm:spPr/>
    </dgm:pt>
    <dgm:pt modelId="{BB21FEB0-C4F6-4D51-B311-C5B2DE40FC83}" type="pres">
      <dgm:prSet presAssocID="{DE5A6000-F733-4761-81C3-301C1BA8B4E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CFC23E-7185-4CA2-9688-2E49AF7FC613}" type="pres">
      <dgm:prSet presAssocID="{B8606F32-C436-4EA1-A65E-315107A9C4DE}" presName="spacer" presStyleCnt="0"/>
      <dgm:spPr/>
    </dgm:pt>
    <dgm:pt modelId="{CD26C25E-65E4-4F5D-9D5B-7E6CF654545D}" type="pres">
      <dgm:prSet presAssocID="{32742301-2098-4FF1-8D4D-B55544E34CB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C0388BF-936E-4CC6-AE1E-9ED8C0288D06}" type="pres">
      <dgm:prSet presAssocID="{0C01E11B-FC41-4099-AE43-8663659E3FC0}" presName="spacer" presStyleCnt="0"/>
      <dgm:spPr/>
    </dgm:pt>
    <dgm:pt modelId="{095AB4BF-BB4D-4487-A696-D7929DDFD9F7}" type="pres">
      <dgm:prSet presAssocID="{52399F4D-DD0F-4FE8-B7A9-3CD3BE50D7F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D307D04-DC7D-474A-AC2A-D9C422AC4E0E}" type="presOf" srcId="{52399F4D-DD0F-4FE8-B7A9-3CD3BE50D7FE}" destId="{095AB4BF-BB4D-4487-A696-D7929DDFD9F7}" srcOrd="0" destOrd="0" presId="urn:microsoft.com/office/officeart/2005/8/layout/vList2"/>
    <dgm:cxn modelId="{9627D009-0CE8-4153-A9DB-CB396E133667}" srcId="{799BDCF7-4621-46B3-9B8D-8F701BFF4C0B}" destId="{32742301-2098-4FF1-8D4D-B55544E34CBD}" srcOrd="1" destOrd="0" parTransId="{6BACDA70-FA16-45F5-A42F-2C421D1074E2}" sibTransId="{0C01E11B-FC41-4099-AE43-8663659E3FC0}"/>
    <dgm:cxn modelId="{B132763B-511D-45EE-867A-499125AD081C}" type="presOf" srcId="{799BDCF7-4621-46B3-9B8D-8F701BFF4C0B}" destId="{3E8A6459-4199-4213-AA80-35836289CE82}" srcOrd="0" destOrd="0" presId="urn:microsoft.com/office/officeart/2005/8/layout/vList2"/>
    <dgm:cxn modelId="{1CD81F60-4BA4-47BD-B3C2-4BCC593BF79E}" srcId="{799BDCF7-4621-46B3-9B8D-8F701BFF4C0B}" destId="{DE5A6000-F733-4761-81C3-301C1BA8B4E2}" srcOrd="0" destOrd="0" parTransId="{3BD3C294-27BB-4D8A-BE06-2BD8591A33B9}" sibTransId="{B8606F32-C436-4EA1-A65E-315107A9C4DE}"/>
    <dgm:cxn modelId="{467C9358-2021-41B6-BA9B-3C60F466FF3A}" srcId="{799BDCF7-4621-46B3-9B8D-8F701BFF4C0B}" destId="{52399F4D-DD0F-4FE8-B7A9-3CD3BE50D7FE}" srcOrd="2" destOrd="0" parTransId="{E4CC20BC-41E8-4B9F-82B6-B1D38A33A47F}" sibTransId="{F80D54ED-3139-4772-9714-503EF2A656C8}"/>
    <dgm:cxn modelId="{BD56239A-6A43-4AB4-AAA0-C9507D02D97B}" type="presOf" srcId="{DE5A6000-F733-4761-81C3-301C1BA8B4E2}" destId="{BB21FEB0-C4F6-4D51-B311-C5B2DE40FC83}" srcOrd="0" destOrd="0" presId="urn:microsoft.com/office/officeart/2005/8/layout/vList2"/>
    <dgm:cxn modelId="{D224CBCC-AB6D-419D-9C44-5356332BD4B7}" type="presOf" srcId="{32742301-2098-4FF1-8D4D-B55544E34CBD}" destId="{CD26C25E-65E4-4F5D-9D5B-7E6CF654545D}" srcOrd="0" destOrd="0" presId="urn:microsoft.com/office/officeart/2005/8/layout/vList2"/>
    <dgm:cxn modelId="{30DE046A-5CBB-4D5B-8FAC-0F4FA99D0A60}" type="presParOf" srcId="{3E8A6459-4199-4213-AA80-35836289CE82}" destId="{BB21FEB0-C4F6-4D51-B311-C5B2DE40FC83}" srcOrd="0" destOrd="0" presId="urn:microsoft.com/office/officeart/2005/8/layout/vList2"/>
    <dgm:cxn modelId="{0051B695-CB2B-4E65-B2B9-AA2C17CB650A}" type="presParOf" srcId="{3E8A6459-4199-4213-AA80-35836289CE82}" destId="{56CFC23E-7185-4CA2-9688-2E49AF7FC613}" srcOrd="1" destOrd="0" presId="urn:microsoft.com/office/officeart/2005/8/layout/vList2"/>
    <dgm:cxn modelId="{266D186A-768A-4AA0-A648-CCA9C1EFBAFD}" type="presParOf" srcId="{3E8A6459-4199-4213-AA80-35836289CE82}" destId="{CD26C25E-65E4-4F5D-9D5B-7E6CF654545D}" srcOrd="2" destOrd="0" presId="urn:microsoft.com/office/officeart/2005/8/layout/vList2"/>
    <dgm:cxn modelId="{50B82FDF-D3E0-4FA1-90D8-2D5BB12B3BB3}" type="presParOf" srcId="{3E8A6459-4199-4213-AA80-35836289CE82}" destId="{BC0388BF-936E-4CC6-AE1E-9ED8C0288D06}" srcOrd="3" destOrd="0" presId="urn:microsoft.com/office/officeart/2005/8/layout/vList2"/>
    <dgm:cxn modelId="{186E935F-3507-4C61-8A19-240DC68862C3}" type="presParOf" srcId="{3E8A6459-4199-4213-AA80-35836289CE82}" destId="{095AB4BF-BB4D-4487-A696-D7929DDFD9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B9D1A-F467-4A26-87F8-8E16F633E3E1}">
      <dsp:nvSpPr>
        <dsp:cNvPr id="0" name=""/>
        <dsp:cNvSpPr/>
      </dsp:nvSpPr>
      <dsp:spPr>
        <a:xfrm>
          <a:off x="37297" y="1878"/>
          <a:ext cx="2795157" cy="1677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cijelo područje Hrvatske</a:t>
          </a:r>
          <a:endParaRPr lang="en-US" sz="1600" kern="1200"/>
        </a:p>
      </dsp:txBody>
      <dsp:txXfrm>
        <a:off x="37297" y="1878"/>
        <a:ext cx="2795157" cy="1677094"/>
      </dsp:txXfrm>
    </dsp:sp>
    <dsp:sp modelId="{EE2A3C08-A99D-44AF-8B8C-F3492FB90306}">
      <dsp:nvSpPr>
        <dsp:cNvPr id="0" name=""/>
        <dsp:cNvSpPr/>
      </dsp:nvSpPr>
      <dsp:spPr>
        <a:xfrm>
          <a:off x="3111971" y="1878"/>
          <a:ext cx="2795157" cy="16770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filozofska, povijesna, znanstvena djela</a:t>
          </a:r>
          <a:endParaRPr lang="en-US" sz="1600" kern="1200"/>
        </a:p>
      </dsp:txBody>
      <dsp:txXfrm>
        <a:off x="3111971" y="1878"/>
        <a:ext cx="2795157" cy="1677094"/>
      </dsp:txXfrm>
    </dsp:sp>
    <dsp:sp modelId="{EB965863-C7D9-4130-8EB2-AC83D3844674}">
      <dsp:nvSpPr>
        <dsp:cNvPr id="0" name=""/>
        <dsp:cNvSpPr/>
      </dsp:nvSpPr>
      <dsp:spPr>
        <a:xfrm>
          <a:off x="37297" y="1958489"/>
          <a:ext cx="2795157" cy="16770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predstavnici u svim  književnim rodovima osim drame i svim vrstama pjesništva </a:t>
          </a:r>
          <a:endParaRPr lang="en-US" sz="1600" kern="1200"/>
        </a:p>
      </dsp:txBody>
      <dsp:txXfrm>
        <a:off x="37297" y="1958489"/>
        <a:ext cx="2795157" cy="1677094"/>
      </dsp:txXfrm>
    </dsp:sp>
    <dsp:sp modelId="{E12BF491-15C4-4090-A2C2-D96877EAB4C1}">
      <dsp:nvSpPr>
        <dsp:cNvPr id="0" name=""/>
        <dsp:cNvSpPr/>
      </dsp:nvSpPr>
      <dsp:spPr>
        <a:xfrm>
          <a:off x="3111971" y="1958489"/>
          <a:ext cx="2795157" cy="16770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tematika: antički, ljubavni, moralistički, mitološki, religiozni motivi...</a:t>
          </a:r>
          <a:endParaRPr lang="en-US" sz="1600" kern="1200"/>
        </a:p>
      </dsp:txBody>
      <dsp:txXfrm>
        <a:off x="3111971" y="1958489"/>
        <a:ext cx="2795157" cy="1677094"/>
      </dsp:txXfrm>
    </dsp:sp>
    <dsp:sp modelId="{DA478427-332C-4B33-82FD-D59CE047DBDD}">
      <dsp:nvSpPr>
        <dsp:cNvPr id="0" name=""/>
        <dsp:cNvSpPr/>
      </dsp:nvSpPr>
      <dsp:spPr>
        <a:xfrm>
          <a:off x="1574634" y="3915099"/>
          <a:ext cx="2795157" cy="16770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proza: historiografska proza, govorništvo, književnopovijesna i kritičko – esejistička, epistolografija, filozofska proza, religiozno – moralistička književnost, politička proza</a:t>
          </a:r>
          <a:endParaRPr lang="en-US" sz="1600" kern="1200"/>
        </a:p>
      </dsp:txBody>
      <dsp:txXfrm>
        <a:off x="1574634" y="3915099"/>
        <a:ext cx="2795157" cy="1677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E1CD1-E473-43CE-A1E4-E63A2C25749B}">
      <dsp:nvSpPr>
        <dsp:cNvPr id="0" name=""/>
        <dsp:cNvSpPr/>
      </dsp:nvSpPr>
      <dsp:spPr>
        <a:xfrm>
          <a:off x="0" y="3324922"/>
          <a:ext cx="6883352" cy="21815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Uloga latinskog jezika je kod nas bila mnogo značajnija nego kod većine europskih naroda, on je vršio ulogu indirektnog zaštitnika narodnog jezika. </a:t>
          </a:r>
          <a:endParaRPr lang="en-US" sz="2900" kern="1200" dirty="0"/>
        </a:p>
      </dsp:txBody>
      <dsp:txXfrm>
        <a:off x="0" y="3324922"/>
        <a:ext cx="6883352" cy="2181508"/>
      </dsp:txXfrm>
    </dsp:sp>
    <dsp:sp modelId="{CAC56350-AD93-4CD8-A88B-50B18BA36285}">
      <dsp:nvSpPr>
        <dsp:cNvPr id="0" name=""/>
        <dsp:cNvSpPr/>
      </dsp:nvSpPr>
      <dsp:spPr>
        <a:xfrm rot="10800000">
          <a:off x="0" y="2484"/>
          <a:ext cx="6883352" cy="335516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Od 15. do 19. stoljeća, književno stvaralaštvo u hrvata je bilo dvojezično.</a:t>
          </a:r>
          <a:endParaRPr lang="en-US" sz="2900" kern="1200"/>
        </a:p>
      </dsp:txBody>
      <dsp:txXfrm rot="10800000">
        <a:off x="0" y="2484"/>
        <a:ext cx="6883352" cy="2180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AF8CB-0D64-4B10-938E-5051C83B37CF}">
      <dsp:nvSpPr>
        <dsp:cNvPr id="0" name=""/>
        <dsp:cNvSpPr/>
      </dsp:nvSpPr>
      <dsp:spPr>
        <a:xfrm>
          <a:off x="0" y="0"/>
          <a:ext cx="8949912" cy="8975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Književnost na latinskom je prethodila kod Hrvata književnom stvaranju na narodnom jeziku, a zatim se razvijala usporedo s njim sve do polovice 19. stoljeća.</a:t>
          </a:r>
          <a:endParaRPr lang="en-US" sz="1600" kern="1200"/>
        </a:p>
      </dsp:txBody>
      <dsp:txXfrm>
        <a:off x="26289" y="26289"/>
        <a:ext cx="7905516" cy="844994"/>
      </dsp:txXfrm>
    </dsp:sp>
    <dsp:sp modelId="{87EEC6CD-2958-40A9-BFC4-68FF77D4FC26}">
      <dsp:nvSpPr>
        <dsp:cNvPr id="0" name=""/>
        <dsp:cNvSpPr/>
      </dsp:nvSpPr>
      <dsp:spPr>
        <a:xfrm>
          <a:off x="749555" y="1060767"/>
          <a:ext cx="8949912" cy="897572"/>
        </a:xfrm>
        <a:prstGeom prst="roundRect">
          <a:avLst>
            <a:gd name="adj" fmla="val 10000"/>
          </a:avLst>
        </a:prstGeom>
        <a:solidFill>
          <a:schemeClr val="accent2">
            <a:hueOff val="3878592"/>
            <a:satOff val="-23180"/>
            <a:lumOff val="-4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Većina hrvatskih latinista je pisala isključivo latinskim jezikom upravo zato jer nisu dovoljno dobro poznavali materinji jezik kako bi mogli stvarati na njemu.</a:t>
          </a:r>
          <a:endParaRPr lang="en-US" sz="1600" kern="1200"/>
        </a:p>
      </dsp:txBody>
      <dsp:txXfrm>
        <a:off x="775844" y="1087056"/>
        <a:ext cx="7564356" cy="844994"/>
      </dsp:txXfrm>
    </dsp:sp>
    <dsp:sp modelId="{E7FAF6EA-AB82-4D52-A1DC-769B9BC5AF36}">
      <dsp:nvSpPr>
        <dsp:cNvPr id="0" name=""/>
        <dsp:cNvSpPr/>
      </dsp:nvSpPr>
      <dsp:spPr>
        <a:xfrm>
          <a:off x="1487922" y="2121535"/>
          <a:ext cx="8949912" cy="897572"/>
        </a:xfrm>
        <a:prstGeom prst="roundRect">
          <a:avLst>
            <a:gd name="adj" fmla="val 10000"/>
          </a:avLst>
        </a:prstGeom>
        <a:solidFill>
          <a:schemeClr val="accent2">
            <a:hueOff val="7757184"/>
            <a:satOff val="-46361"/>
            <a:lumOff val="-92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Među svim slavenskim narodima, Hrvati su u doba humanizma imali najbogatiju i estetski najvrijedniju latinističku književnost.</a:t>
          </a:r>
          <a:endParaRPr lang="en-US" sz="1600" kern="1200"/>
        </a:p>
      </dsp:txBody>
      <dsp:txXfrm>
        <a:off x="1514211" y="2147824"/>
        <a:ext cx="7575544" cy="844994"/>
      </dsp:txXfrm>
    </dsp:sp>
    <dsp:sp modelId="{6A47B0A4-B3F1-4CFB-8598-63918821AC96}">
      <dsp:nvSpPr>
        <dsp:cNvPr id="0" name=""/>
        <dsp:cNvSpPr/>
      </dsp:nvSpPr>
      <dsp:spPr>
        <a:xfrm>
          <a:off x="2237477" y="3182302"/>
          <a:ext cx="8949912" cy="897572"/>
        </a:xfrm>
        <a:prstGeom prst="roundRect">
          <a:avLst>
            <a:gd name="adj" fmla="val 10000"/>
          </a:avLst>
        </a:prstGeom>
        <a:solidFill>
          <a:schemeClr val="accent2">
            <a:hueOff val="11635776"/>
            <a:satOff val="-69541"/>
            <a:lumOff val="-1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Latinski se jezik kod nas dugo zadržao (najdulje na području politike), službenim jezikom je bio sve do 1847. godine kada je hrvatski sabor hrvatski jezik proglasio službenim.</a:t>
          </a:r>
          <a:endParaRPr lang="en-US" sz="1600" kern="1200"/>
        </a:p>
      </dsp:txBody>
      <dsp:txXfrm>
        <a:off x="2263766" y="3208591"/>
        <a:ext cx="7564356" cy="844994"/>
      </dsp:txXfrm>
    </dsp:sp>
    <dsp:sp modelId="{B6964DDA-A8E0-4349-AAC0-1C48FA6F0A90}">
      <dsp:nvSpPr>
        <dsp:cNvPr id="0" name=""/>
        <dsp:cNvSpPr/>
      </dsp:nvSpPr>
      <dsp:spPr>
        <a:xfrm>
          <a:off x="8366489" y="687458"/>
          <a:ext cx="583422" cy="5834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497759" y="687458"/>
        <a:ext cx="320882" cy="439025"/>
      </dsp:txXfrm>
    </dsp:sp>
    <dsp:sp modelId="{CAFC21B1-2735-4A49-A97A-2C7BEBA7B110}">
      <dsp:nvSpPr>
        <dsp:cNvPr id="0" name=""/>
        <dsp:cNvSpPr/>
      </dsp:nvSpPr>
      <dsp:spPr>
        <a:xfrm>
          <a:off x="9116045" y="1748226"/>
          <a:ext cx="583422" cy="5834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879350"/>
            <a:satOff val="-37488"/>
            <a:lumOff val="-24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879350"/>
              <a:satOff val="-37488"/>
              <a:lumOff val="-24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247315" y="1748226"/>
        <a:ext cx="320882" cy="439025"/>
      </dsp:txXfrm>
    </dsp:sp>
    <dsp:sp modelId="{BC86A62B-88DE-4FC5-B9CA-BF197E574A0B}">
      <dsp:nvSpPr>
        <dsp:cNvPr id="0" name=""/>
        <dsp:cNvSpPr/>
      </dsp:nvSpPr>
      <dsp:spPr>
        <a:xfrm>
          <a:off x="9854412" y="2808993"/>
          <a:ext cx="583422" cy="5834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1758700"/>
            <a:satOff val="-74975"/>
            <a:lumOff val="-487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758700"/>
              <a:satOff val="-74975"/>
              <a:lumOff val="-4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985682" y="2808993"/>
        <a:ext cx="320882" cy="4390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C9751-2A35-4BF0-9160-6A3099BEAF67}">
      <dsp:nvSpPr>
        <dsp:cNvPr id="0" name=""/>
        <dsp:cNvSpPr/>
      </dsp:nvSpPr>
      <dsp:spPr>
        <a:xfrm>
          <a:off x="0" y="1257"/>
          <a:ext cx="9484254" cy="1998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Ivan </a:t>
          </a:r>
          <a:r>
            <a:rPr lang="hr-HR" sz="2800" kern="1200" dirty="0" err="1"/>
            <a:t>Česmički</a:t>
          </a:r>
          <a:r>
            <a:rPr lang="hr-HR" sz="2800" kern="1200" dirty="0"/>
            <a:t> (</a:t>
          </a:r>
          <a:r>
            <a:rPr lang="hr-HR" sz="2800" kern="1200" dirty="0" err="1"/>
            <a:t>Ianus</a:t>
          </a:r>
          <a:r>
            <a:rPr lang="hr-HR" sz="2800" kern="1200" dirty="0"/>
            <a:t> </a:t>
          </a:r>
          <a:r>
            <a:rPr lang="hr-HR" sz="2800" kern="1200" dirty="0" err="1"/>
            <a:t>Pannonius</a:t>
          </a:r>
          <a:r>
            <a:rPr lang="hr-HR" sz="2800" kern="1200" dirty="0"/>
            <a:t>)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biskup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pjesme, elegije, epigrami</a:t>
          </a:r>
          <a:endParaRPr lang="en-US" sz="2800" kern="1200" dirty="0"/>
        </a:p>
      </dsp:txBody>
      <dsp:txXfrm>
        <a:off x="97552" y="98809"/>
        <a:ext cx="9289150" cy="1803256"/>
      </dsp:txXfrm>
    </dsp:sp>
    <dsp:sp modelId="{F236526A-2B84-4E24-922E-807A5AB49438}">
      <dsp:nvSpPr>
        <dsp:cNvPr id="0" name=""/>
        <dsp:cNvSpPr/>
      </dsp:nvSpPr>
      <dsp:spPr>
        <a:xfrm>
          <a:off x="0" y="2080257"/>
          <a:ext cx="9484254" cy="1998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Juraj </a:t>
          </a:r>
          <a:r>
            <a:rPr lang="hr-HR" sz="2800" kern="1200" dirty="0" err="1"/>
            <a:t>Šižgorić</a:t>
          </a:r>
          <a:r>
            <a:rPr lang="hr-HR" sz="2800" kern="1200" dirty="0"/>
            <a:t> (</a:t>
          </a:r>
          <a:r>
            <a:rPr lang="hr-HR" sz="2800" kern="1200" dirty="0" err="1"/>
            <a:t>Georgius</a:t>
          </a:r>
          <a:r>
            <a:rPr lang="hr-HR" sz="2800" kern="1200" dirty="0"/>
            <a:t> </a:t>
          </a:r>
          <a:r>
            <a:rPr lang="hr-HR" sz="2800" kern="1200" dirty="0" err="1"/>
            <a:t>Sisgoreus</a:t>
          </a:r>
          <a:r>
            <a:rPr lang="hr-HR" sz="2800" kern="1200" dirty="0"/>
            <a:t>), Šibenik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svećenik, generalni vikar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pjesme</a:t>
          </a:r>
          <a:endParaRPr lang="en-US" sz="2800" kern="1200" dirty="0"/>
        </a:p>
      </dsp:txBody>
      <dsp:txXfrm>
        <a:off x="97552" y="2177809"/>
        <a:ext cx="9289150" cy="18032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C6EC2-EEAC-4194-894A-372E67E86425}">
      <dsp:nvSpPr>
        <dsp:cNvPr id="0" name=""/>
        <dsp:cNvSpPr/>
      </dsp:nvSpPr>
      <dsp:spPr>
        <a:xfrm>
          <a:off x="0" y="8170"/>
          <a:ext cx="6883352" cy="17943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Marko Marulić  (Marcus </a:t>
          </a:r>
          <a:r>
            <a:rPr lang="hr-HR" sz="1900" kern="1200" dirty="0" err="1"/>
            <a:t>Marulus</a:t>
          </a:r>
          <a:r>
            <a:rPr lang="hr-HR" sz="1900" kern="1200" dirty="0"/>
            <a:t>), Split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 err="1"/>
            <a:t>moralistična</a:t>
          </a:r>
          <a:r>
            <a:rPr lang="hr-HR" sz="1900" kern="1200" dirty="0"/>
            <a:t> i poučna djela</a:t>
          </a:r>
          <a:endParaRPr lang="en-US" sz="1900" kern="1200" dirty="0"/>
        </a:p>
      </dsp:txBody>
      <dsp:txXfrm>
        <a:off x="87594" y="95764"/>
        <a:ext cx="6708164" cy="1619189"/>
      </dsp:txXfrm>
    </dsp:sp>
    <dsp:sp modelId="{0583325E-979A-4D11-A467-943B258C2052}">
      <dsp:nvSpPr>
        <dsp:cNvPr id="0" name=""/>
        <dsp:cNvSpPr/>
      </dsp:nvSpPr>
      <dsp:spPr>
        <a:xfrm>
          <a:off x="0" y="1857268"/>
          <a:ext cx="6883352" cy="1794377"/>
        </a:xfrm>
        <a:prstGeom prst="roundRect">
          <a:avLst/>
        </a:prstGeom>
        <a:solidFill>
          <a:schemeClr val="accent5">
            <a:hueOff val="1095839"/>
            <a:satOff val="-7299"/>
            <a:lumOff val="-1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Ilija </a:t>
          </a:r>
          <a:r>
            <a:rPr lang="hr-HR" sz="1900" kern="1200" dirty="0" err="1"/>
            <a:t>Crijević</a:t>
          </a:r>
          <a:r>
            <a:rPr lang="hr-HR" sz="1900" kern="1200" dirty="0"/>
            <a:t> (</a:t>
          </a:r>
          <a:r>
            <a:rPr lang="hr-HR" sz="1900" kern="1200" dirty="0" err="1"/>
            <a:t>Aelius</a:t>
          </a:r>
          <a:r>
            <a:rPr lang="hr-HR" sz="1900" kern="1200" dirty="0"/>
            <a:t> </a:t>
          </a:r>
          <a:r>
            <a:rPr lang="hr-HR" sz="1900" kern="1200" dirty="0" err="1"/>
            <a:t>Lampridius</a:t>
          </a:r>
          <a:r>
            <a:rPr lang="hr-HR" sz="1900" kern="1200" dirty="0"/>
            <a:t> </a:t>
          </a:r>
          <a:r>
            <a:rPr lang="hr-HR" sz="1900" kern="1200" dirty="0" err="1"/>
            <a:t>Cervinus</a:t>
          </a:r>
          <a:r>
            <a:rPr lang="hr-HR" sz="1900" kern="1200" dirty="0"/>
            <a:t>), Dubrovnik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svećenik, kanonik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elegije, epigrame, ode, himne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87594" y="1944862"/>
        <a:ext cx="6708164" cy="1619189"/>
      </dsp:txXfrm>
    </dsp:sp>
    <dsp:sp modelId="{F39FF19C-DBDE-4C27-A67E-AE37332CB5D5}">
      <dsp:nvSpPr>
        <dsp:cNvPr id="0" name=""/>
        <dsp:cNvSpPr/>
      </dsp:nvSpPr>
      <dsp:spPr>
        <a:xfrm>
          <a:off x="0" y="3706366"/>
          <a:ext cx="6883352" cy="1794377"/>
        </a:xfrm>
        <a:prstGeom prst="roundRect">
          <a:avLst/>
        </a:prstGeom>
        <a:solidFill>
          <a:schemeClr val="accent5">
            <a:hueOff val="2191678"/>
            <a:satOff val="-14598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Ludovik </a:t>
          </a:r>
          <a:r>
            <a:rPr lang="hr-HR" sz="1900" kern="1200" dirty="0" err="1"/>
            <a:t>Crijević</a:t>
          </a:r>
          <a:r>
            <a:rPr lang="hr-HR" sz="1900" kern="1200" dirty="0"/>
            <a:t> </a:t>
          </a:r>
          <a:r>
            <a:rPr lang="hr-HR" sz="1900" kern="1200" dirty="0" err="1"/>
            <a:t>Tuberon</a:t>
          </a:r>
          <a:r>
            <a:rPr lang="hr-HR" sz="1900" kern="1200" dirty="0"/>
            <a:t> (</a:t>
          </a:r>
          <a:r>
            <a:rPr lang="hr-HR" sz="1900" kern="1200" dirty="0" err="1"/>
            <a:t>Ludovicus</a:t>
          </a:r>
          <a:r>
            <a:rPr lang="hr-HR" sz="1900" kern="1200" dirty="0"/>
            <a:t> </a:t>
          </a:r>
          <a:r>
            <a:rPr lang="hr-HR" sz="1900" kern="1200" dirty="0" err="1"/>
            <a:t>Cerva</a:t>
          </a:r>
          <a:r>
            <a:rPr lang="hr-HR" sz="1900" kern="1200" dirty="0"/>
            <a:t> </a:t>
          </a:r>
          <a:r>
            <a:rPr lang="hr-HR" sz="1900" kern="1200" dirty="0" err="1"/>
            <a:t>Tubero</a:t>
          </a:r>
          <a:r>
            <a:rPr lang="hr-HR" sz="1900" kern="1200" dirty="0"/>
            <a:t>), Dubrovnik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benediktinac, opat samostana i dubrovački samostanski vikar, povjesničar</a:t>
          </a:r>
          <a:endParaRPr lang="en-US" sz="1900" kern="1200" dirty="0"/>
        </a:p>
      </dsp:txBody>
      <dsp:txXfrm>
        <a:off x="87594" y="3793960"/>
        <a:ext cx="6708164" cy="16191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71FFB-4330-40C1-A24B-42EB19B48C5A}">
      <dsp:nvSpPr>
        <dsp:cNvPr id="0" name=""/>
        <dsp:cNvSpPr/>
      </dsp:nvSpPr>
      <dsp:spPr>
        <a:xfrm>
          <a:off x="0" y="364788"/>
          <a:ext cx="6883352" cy="15470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Jakov Bunić (</a:t>
          </a:r>
          <a:r>
            <a:rPr lang="hr-HR" sz="2400" kern="1200" dirty="0" err="1"/>
            <a:t>Iacobus</a:t>
          </a:r>
          <a:r>
            <a:rPr lang="hr-HR" sz="2400" kern="1200" dirty="0"/>
            <a:t> Bonus), Dubrovnik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pjesnik</a:t>
          </a:r>
          <a:endParaRPr lang="en-US" sz="2400" kern="1200" dirty="0"/>
        </a:p>
      </dsp:txBody>
      <dsp:txXfrm>
        <a:off x="75520" y="440308"/>
        <a:ext cx="6732312" cy="1395992"/>
      </dsp:txXfrm>
    </dsp:sp>
    <dsp:sp modelId="{F9F4529F-4163-48BD-AB98-CC5B1506967A}">
      <dsp:nvSpPr>
        <dsp:cNvPr id="0" name=""/>
        <dsp:cNvSpPr/>
      </dsp:nvSpPr>
      <dsp:spPr>
        <a:xfrm>
          <a:off x="0" y="1980941"/>
          <a:ext cx="6883352" cy="1547032"/>
        </a:xfrm>
        <a:prstGeom prst="roundRect">
          <a:avLst/>
        </a:prstGeom>
        <a:solidFill>
          <a:schemeClr val="accent2">
            <a:hueOff val="5817888"/>
            <a:satOff val="-34771"/>
            <a:lumOff val="-6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Antun Vrančić (</a:t>
          </a:r>
          <a:r>
            <a:rPr lang="hr-HR" sz="2400" kern="1200" dirty="0" err="1"/>
            <a:t>Antonius</a:t>
          </a:r>
          <a:r>
            <a:rPr lang="hr-HR" sz="2400" kern="1200" dirty="0"/>
            <a:t> </a:t>
          </a:r>
          <a:r>
            <a:rPr lang="hr-HR" sz="2400" kern="1200" dirty="0" err="1"/>
            <a:t>Vrancius</a:t>
          </a:r>
          <a:r>
            <a:rPr lang="hr-HR" sz="2400" kern="1200" dirty="0"/>
            <a:t>), Šibenik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 prelat, biskup pečuški, </a:t>
          </a:r>
          <a:r>
            <a:rPr lang="hr-HR" sz="2400" kern="1200" dirty="0" err="1"/>
            <a:t>ostrogonski</a:t>
          </a:r>
          <a:r>
            <a:rPr lang="hr-HR" sz="2400" kern="1200" dirty="0"/>
            <a:t> nadbiskup, primas ugarske i kardinal, diplomat pjesnik, arheolog</a:t>
          </a:r>
          <a:endParaRPr lang="en-US" sz="2400" kern="1200" dirty="0"/>
        </a:p>
      </dsp:txBody>
      <dsp:txXfrm>
        <a:off x="75520" y="2056461"/>
        <a:ext cx="6732312" cy="1395992"/>
      </dsp:txXfrm>
    </dsp:sp>
    <dsp:sp modelId="{1EF8E069-C611-4C49-89CD-38F68B6C3D59}">
      <dsp:nvSpPr>
        <dsp:cNvPr id="0" name=""/>
        <dsp:cNvSpPr/>
      </dsp:nvSpPr>
      <dsp:spPr>
        <a:xfrm>
          <a:off x="0" y="3597093"/>
          <a:ext cx="6883352" cy="1547032"/>
        </a:xfrm>
        <a:prstGeom prst="roundRect">
          <a:avLst/>
        </a:prstGeom>
        <a:solidFill>
          <a:schemeClr val="accent2">
            <a:hueOff val="11635776"/>
            <a:satOff val="-69541"/>
            <a:lumOff val="-1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Matija Vlačić Ilirik (Mathias Flacius Illyricus), Labin istarski protestantski teolog, crkveni povjesničar i filolog</a:t>
          </a:r>
          <a:endParaRPr lang="en-US" sz="2400" kern="1200"/>
        </a:p>
      </dsp:txBody>
      <dsp:txXfrm>
        <a:off x="75520" y="3672613"/>
        <a:ext cx="6732312" cy="13959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5DF11-163B-4A98-BED1-64AC2D8501F3}">
      <dsp:nvSpPr>
        <dsp:cNvPr id="0" name=""/>
        <dsp:cNvSpPr/>
      </dsp:nvSpPr>
      <dsp:spPr>
        <a:xfrm>
          <a:off x="0" y="386825"/>
          <a:ext cx="7685037" cy="50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Mores habent ultra leges nostri civis quosdam peculiares et quosdam</a:t>
          </a:r>
          <a:endParaRPr lang="en-US" sz="2000" kern="1200"/>
        </a:p>
      </dsp:txBody>
      <dsp:txXfrm>
        <a:off x="24559" y="411384"/>
        <a:ext cx="7635919" cy="453982"/>
      </dsp:txXfrm>
    </dsp:sp>
    <dsp:sp modelId="{CAB5CE65-7AC3-46CB-8459-B0E9A757CC39}">
      <dsp:nvSpPr>
        <dsp:cNvPr id="0" name=""/>
        <dsp:cNvSpPr/>
      </dsp:nvSpPr>
      <dsp:spPr>
        <a:xfrm>
          <a:off x="0" y="947525"/>
          <a:ext cx="7685037" cy="50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peregrinos, quos a finitimis imbiberunt. Siquidem proverbiis Illyricis  </a:t>
          </a:r>
          <a:endParaRPr lang="en-US" sz="2000" kern="1200"/>
        </a:p>
      </dsp:txBody>
      <dsp:txXfrm>
        <a:off x="24559" y="972084"/>
        <a:ext cx="7635919" cy="453982"/>
      </dsp:txXfrm>
    </dsp:sp>
    <dsp:sp modelId="{ED6D86AC-24A6-47D5-AC2C-B6A3F7A1F4F2}">
      <dsp:nvSpPr>
        <dsp:cNvPr id="0" name=""/>
        <dsp:cNvSpPr/>
      </dsp:nvSpPr>
      <dsp:spPr>
        <a:xfrm>
          <a:off x="0" y="1508225"/>
          <a:ext cx="7685037" cy="50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utuntur, quae nos dicteria diximus et ex lingua vernacula in Latinum </a:t>
          </a:r>
          <a:endParaRPr lang="en-US" sz="2000" kern="1200"/>
        </a:p>
      </dsp:txBody>
      <dsp:txXfrm>
        <a:off x="24559" y="1532784"/>
        <a:ext cx="7635919" cy="453982"/>
      </dsp:txXfrm>
    </dsp:sp>
    <dsp:sp modelId="{1B94C400-1E8E-4AA4-A4A4-9DEE3D03A8F4}">
      <dsp:nvSpPr>
        <dsp:cNvPr id="0" name=""/>
        <dsp:cNvSpPr/>
      </dsp:nvSpPr>
      <dsp:spPr>
        <a:xfrm>
          <a:off x="0" y="2068925"/>
          <a:ext cx="7685037" cy="50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vertimus cum Iacobe Naupleo, viro docto et diserto. Illis namque nec </a:t>
          </a:r>
          <a:endParaRPr lang="en-US" sz="2000" kern="1200"/>
        </a:p>
      </dsp:txBody>
      <dsp:txXfrm>
        <a:off x="24559" y="2093484"/>
        <a:ext cx="7635919" cy="453982"/>
      </dsp:txXfrm>
    </dsp:sp>
    <dsp:sp modelId="{5080B1E7-9B9F-4034-AD82-613C4933944F}">
      <dsp:nvSpPr>
        <dsp:cNvPr id="0" name=""/>
        <dsp:cNvSpPr/>
      </dsp:nvSpPr>
      <dsp:spPr>
        <a:xfrm>
          <a:off x="0" y="2629625"/>
          <a:ext cx="7685037" cy="50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leges Solonis nec Numae Pompilii excogitationes nec ipsa Picthagorica </a:t>
          </a:r>
          <a:endParaRPr lang="en-US" sz="2000" kern="1200"/>
        </a:p>
      </dsp:txBody>
      <dsp:txXfrm>
        <a:off x="24559" y="2654184"/>
        <a:ext cx="7635919" cy="453982"/>
      </dsp:txXfrm>
    </dsp:sp>
    <dsp:sp modelId="{1D0060A2-41B8-4318-B287-893A6CAAC801}">
      <dsp:nvSpPr>
        <dsp:cNvPr id="0" name=""/>
        <dsp:cNvSpPr/>
      </dsp:nvSpPr>
      <dsp:spPr>
        <a:xfrm>
          <a:off x="0" y="3190325"/>
          <a:ext cx="7685037" cy="50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praecepta videntur acutiora.</a:t>
          </a:r>
          <a:endParaRPr lang="en-US" sz="2000" kern="1200"/>
        </a:p>
      </dsp:txBody>
      <dsp:txXfrm>
        <a:off x="24559" y="3214884"/>
        <a:ext cx="7635919" cy="4539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1FEB0-C4F6-4D51-B311-C5B2DE40FC83}">
      <dsp:nvSpPr>
        <dsp:cNvPr id="0" name=""/>
        <dsp:cNvSpPr/>
      </dsp:nvSpPr>
      <dsp:spPr>
        <a:xfrm>
          <a:off x="0" y="22133"/>
          <a:ext cx="7685037" cy="1303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Uza zakone naši građani imaju neke posebne običaje, pa i neke strane koje su usvojili od susjeda.</a:t>
          </a:r>
          <a:endParaRPr lang="en-US" sz="2200" kern="1200"/>
        </a:p>
      </dsp:txBody>
      <dsp:txXfrm>
        <a:off x="63611" y="85744"/>
        <a:ext cx="7557815" cy="1175865"/>
      </dsp:txXfrm>
    </dsp:sp>
    <dsp:sp modelId="{CD26C25E-65E4-4F5D-9D5B-7E6CF654545D}">
      <dsp:nvSpPr>
        <dsp:cNvPr id="0" name=""/>
        <dsp:cNvSpPr/>
      </dsp:nvSpPr>
      <dsp:spPr>
        <a:xfrm>
          <a:off x="0" y="1388581"/>
          <a:ext cx="7685037" cy="1303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Naime, služe se ilirskim poslovicama, koje sam latinski nazvao  dicteria i iz domaćeg jezika preveo na latinski, zajedno s Ivanom Naplavčićem, učenim i rječitim mužem. </a:t>
          </a:r>
          <a:endParaRPr lang="en-US" sz="2200" kern="1200"/>
        </a:p>
      </dsp:txBody>
      <dsp:txXfrm>
        <a:off x="63611" y="1452192"/>
        <a:ext cx="7557815" cy="1175865"/>
      </dsp:txXfrm>
    </dsp:sp>
    <dsp:sp modelId="{095AB4BF-BB4D-4487-A696-D7929DDFD9F7}">
      <dsp:nvSpPr>
        <dsp:cNvPr id="0" name=""/>
        <dsp:cNvSpPr/>
      </dsp:nvSpPr>
      <dsp:spPr>
        <a:xfrm>
          <a:off x="0" y="2755028"/>
          <a:ext cx="7685037" cy="1303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Ne čine mi se oštroumniji ni Solonovi zakoni, ni izreke Nume Pompilija, ni  sami  Pitagorini  propisi. </a:t>
          </a:r>
          <a:endParaRPr lang="en-US" sz="2200" kern="1200"/>
        </a:p>
      </dsp:txBody>
      <dsp:txXfrm>
        <a:off x="63611" y="2818639"/>
        <a:ext cx="7557815" cy="1175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52130-6170-4D7D-82DC-76342A5ECEF3}" type="datetimeFigureOut">
              <a:rPr lang="hr-HR" smtClean="0"/>
              <a:t>11.3.2024.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91EDE-EE9E-4366-ABAD-4EB31BD8F9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54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/>
              <a:t>vikar</a:t>
            </a:r>
            <a:r>
              <a:rPr lang="hr-HR" dirty="0"/>
              <a:t> (lat. </a:t>
            </a:r>
            <a:r>
              <a:rPr lang="hr-HR" dirty="0" err="1"/>
              <a:t>vicarius</a:t>
            </a:r>
            <a:r>
              <a:rPr lang="hr-HR" dirty="0"/>
              <a:t>: zamjenik, namjesnik), po kanonskom pravu, zamjenik crkvenoga poglavara: pape, biskupa, provincijala, župnika i dr.; djeluje u ime i s vlastima dotičnoga poglavara.</a:t>
            </a:r>
          </a:p>
          <a:p>
            <a:r>
              <a:rPr lang="hr-HR" dirty="0"/>
              <a:t>https://www.enciklopedija.hr/clanak/vikar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91EDE-EE9E-4366-ABAD-4EB31BD8F928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9731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kanonik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svećenik koji je dužnostima vezan uz Kaptol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91EDE-EE9E-4366-ABAD-4EB31BD8F928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373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/>
              <a:t>Prelat</a:t>
            </a:r>
            <a:r>
              <a:rPr lang="hr-HR" dirty="0"/>
              <a:t> (</a:t>
            </a:r>
            <a:r>
              <a:rPr lang="hr-HR" dirty="0" err="1"/>
              <a:t>srednjovj</a:t>
            </a:r>
            <a:r>
              <a:rPr lang="hr-HR" dirty="0"/>
              <a:t>. lat. </a:t>
            </a:r>
            <a:r>
              <a:rPr lang="hr-HR" dirty="0" err="1"/>
              <a:t>praelatus</a:t>
            </a:r>
            <a:r>
              <a:rPr lang="hr-HR" dirty="0"/>
              <a:t>), u Katoličkoj crkvi, dostojanstvenik koji ima vlastitu jurisdikciju. Antun Vrančić i bio je </a:t>
            </a:r>
            <a:r>
              <a:rPr lang="hr-HR" b="1" dirty="0"/>
              <a:t>primas</a:t>
            </a:r>
            <a:r>
              <a:rPr lang="hr-HR" dirty="0"/>
              <a:t> Ugarske (najviša crkvena osoba u Ugarskom Kraljevstvu).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91EDE-EE9E-4366-ABAD-4EB31BD8F92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036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generalis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vicarius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  opunomoćeni zastupnik biskupa u njegovoj administrativnoj vlasti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91EDE-EE9E-4366-ABAD-4EB31BD8F928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0808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Inkunabula (lat. </a:t>
            </a:r>
            <a:r>
              <a:rPr lang="hr-HR" dirty="0" err="1"/>
              <a:t>Incunabulum</a:t>
            </a:r>
            <a:r>
              <a:rPr lang="hr-HR" dirty="0"/>
              <a:t>, kolijevka, početak nečega) je naziv za knjige tiskane u Europi do 1500. godine.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91EDE-EE9E-4366-ABAD-4EB31BD8F928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420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1487., ostala je u rukopisu sve do 1962., kada ju je objavio V. Gortan.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91EDE-EE9E-4366-ABAD-4EB31BD8F928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543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djelu spominje da je sa sugrađaninom Jakovom </a:t>
            </a:r>
            <a:r>
              <a:rPr lang="hr-HR" dirty="0" err="1"/>
              <a:t>Naplavčićem</a:t>
            </a:r>
            <a:r>
              <a:rPr lang="hr-HR" dirty="0"/>
              <a:t> prikupio hrvatske narodne poslovice i preveo ih na latinski, ali ništa od toga nije sačuvano.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91EDE-EE9E-4366-ABAD-4EB31BD8F928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738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i="1" dirty="0"/>
              <a:t>ultra </a:t>
            </a:r>
            <a:r>
              <a:rPr lang="hr-HR" i="1" dirty="0" err="1"/>
              <a:t>leges</a:t>
            </a:r>
            <a:r>
              <a:rPr lang="hr-HR" i="1" dirty="0"/>
              <a:t>  </a:t>
            </a:r>
            <a:r>
              <a:rPr lang="hr-HR" dirty="0"/>
              <a:t>uz zakone</a:t>
            </a:r>
            <a:r>
              <a:rPr lang="hr-HR" i="1" dirty="0"/>
              <a:t>; </a:t>
            </a:r>
            <a:r>
              <a:rPr lang="hr-HR" i="1" dirty="0" err="1"/>
              <a:t>imbibo</a:t>
            </a:r>
            <a:r>
              <a:rPr lang="hr-HR" i="1" dirty="0"/>
              <a:t>, 3 </a:t>
            </a:r>
            <a:r>
              <a:rPr lang="hr-HR" i="1" dirty="0" err="1"/>
              <a:t>bibi</a:t>
            </a:r>
            <a:r>
              <a:rPr lang="hr-HR" i="1" dirty="0"/>
              <a:t>- </a:t>
            </a:r>
            <a:r>
              <a:rPr lang="hr-HR" dirty="0"/>
              <a:t>usvojiti; </a:t>
            </a:r>
            <a:r>
              <a:rPr lang="hr-HR" i="1" dirty="0" err="1"/>
              <a:t>siquidem</a:t>
            </a:r>
            <a:r>
              <a:rPr lang="hr-HR" dirty="0"/>
              <a:t> naime; </a:t>
            </a:r>
            <a:r>
              <a:rPr lang="hr-HR" i="1" dirty="0" err="1"/>
              <a:t>dicterium</a:t>
            </a:r>
            <a:r>
              <a:rPr lang="hr-HR" i="1" dirty="0"/>
              <a:t>, ii, n. </a:t>
            </a:r>
            <a:r>
              <a:rPr lang="hr-HR" dirty="0"/>
              <a:t>šala;  </a:t>
            </a:r>
            <a:r>
              <a:rPr lang="hr-HR" i="1" dirty="0" err="1"/>
              <a:t>lingua</a:t>
            </a:r>
            <a:r>
              <a:rPr lang="hr-HR" i="1" dirty="0"/>
              <a:t> </a:t>
            </a:r>
            <a:r>
              <a:rPr lang="hr-HR" i="1" dirty="0" err="1"/>
              <a:t>vernacula</a:t>
            </a:r>
            <a:r>
              <a:rPr lang="hr-HR" i="1" dirty="0"/>
              <a:t> </a:t>
            </a:r>
            <a:r>
              <a:rPr lang="hr-HR" dirty="0"/>
              <a:t>hrvatski jezik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91EDE-EE9E-4366-ABAD-4EB31BD8F928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48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6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0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0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6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9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6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7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6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3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50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44" r:id="rId6"/>
    <p:sldLayoutId id="2147483749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v1zHrriIsY?feature=oembed" TargetMode="Externa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%C5%A0ibenska_katedral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iklopedija.hr/clanak/bunic-jakov" TargetMode="External"/><Relationship Id="rId2" Type="http://schemas.openxmlformats.org/officeDocument/2006/relationships/hyperlink" Target="https://www.enciklopedija.hr/clanak/crijevic-ludovik-tuber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v1zHrriIsY" TargetMode="External"/><Relationship Id="rId5" Type="http://schemas.openxmlformats.org/officeDocument/2006/relationships/hyperlink" Target="https://www.google.com/search?q=juraj+%C5%A1i%C5%BEgori%C4%87&amp;tbm=isch&amp;chips=q:juraj+%C5%A1i%C5%BEgori%C4%87,online_chips:elegija:wQfplFhKmjk%3D&amp;rlz=1C1JZAP_hrHR922HR922&amp;hl=hr&amp;sa=X&amp;ved=2ahUKEwjtrZX3prWE" TargetMode="External"/><Relationship Id="rId4" Type="http://schemas.openxmlformats.org/officeDocument/2006/relationships/hyperlink" Target="https://hr.wikipedia.org/wiki/Katedrala_sv._Jakova_u_%C5%A0ibenik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439BCDA-11EE-CDDF-4EE5-FBE4A6DEE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76656"/>
            <a:ext cx="3277432" cy="3063240"/>
          </a:xfrm>
        </p:spPr>
        <p:txBody>
          <a:bodyPr>
            <a:normAutofit/>
          </a:bodyPr>
          <a:lstStyle/>
          <a:p>
            <a:r>
              <a:rPr lang="hr-HR"/>
              <a:t>Juraj </a:t>
            </a:r>
            <a:r>
              <a:rPr lang="hr-HR" err="1"/>
              <a:t>Šižgorić</a:t>
            </a:r>
            <a:br>
              <a:rPr lang="hr-HR"/>
            </a:br>
            <a:r>
              <a:rPr lang="hr-HR" err="1"/>
              <a:t>Georgius</a:t>
            </a:r>
            <a:r>
              <a:rPr lang="hr-HR"/>
              <a:t> </a:t>
            </a:r>
            <a:r>
              <a:rPr lang="hr-HR" err="1"/>
              <a:t>Sisgoreus</a:t>
            </a:r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08AE2E7-9000-D14C-1584-1E5231ECC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840481"/>
            <a:ext cx="3277432" cy="2347272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(1455.-1509.)</a:t>
            </a:r>
          </a:p>
          <a:p>
            <a:endParaRPr lang="hr-HR" dirty="0"/>
          </a:p>
          <a:p>
            <a:r>
              <a:rPr lang="hr-HR" sz="1600" dirty="0"/>
              <a:t>PSHG Rijeka</a:t>
            </a:r>
          </a:p>
          <a:p>
            <a:r>
              <a:rPr lang="hr-HR" sz="1600" dirty="0"/>
              <a:t>MŽSV nastavnika klasičnih jezika</a:t>
            </a:r>
          </a:p>
          <a:p>
            <a:r>
              <a:rPr lang="hr-HR" sz="1600" dirty="0"/>
              <a:t>11. ožujak 2024.</a:t>
            </a:r>
          </a:p>
          <a:p>
            <a:endParaRPr lang="hr-HR" sz="1600" dirty="0"/>
          </a:p>
          <a:p>
            <a:r>
              <a:rPr lang="hr-HR" sz="1600" dirty="0"/>
              <a:t>Ružica Jauk, prof.</a:t>
            </a:r>
          </a:p>
        </p:txBody>
      </p:sp>
      <p:pic>
        <p:nvPicPr>
          <p:cNvPr id="4" name="Picture 3" descr="An image of a lake, mountains, and sky at night">
            <a:extLst>
              <a:ext uri="{FF2B5EF4-FFF2-40B4-BE49-F238E27FC236}">
                <a16:creationId xmlns:a16="http://schemas.microsoft.com/office/drawing/2014/main" id="{9F5ED2BF-7C43-9637-2256-A5E23375F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8" r="12780" b="-1"/>
          <a:stretch/>
        </p:blipFill>
        <p:spPr>
          <a:xfrm>
            <a:off x="3966635" y="9437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5523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Graphic 9">
            <a:extLst>
              <a:ext uri="{FF2B5EF4-FFF2-40B4-BE49-F238E27FC236}">
                <a16:creationId xmlns:a16="http://schemas.microsoft.com/office/drawing/2014/main" id="{61D32E23-CD34-4C85-8167-14669FD3E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818" y="16444"/>
            <a:ext cx="6893328" cy="6846993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F7F7F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F2A5FF4-DB5B-F1FE-FA35-84952BD2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4640729" cy="1325563"/>
          </a:xfrm>
        </p:spPr>
        <p:txBody>
          <a:bodyPr anchor="b">
            <a:normAutofit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D15064-D9FD-ABB4-FE09-F6174D1C5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4640729" cy="3887585"/>
          </a:xfrm>
        </p:spPr>
        <p:txBody>
          <a:bodyPr>
            <a:normAutofit/>
          </a:bodyPr>
          <a:lstStyle/>
          <a:p>
            <a:r>
              <a:rPr lang="hr-HR" dirty="0"/>
              <a:t>Humanisti (Juraj </a:t>
            </a:r>
            <a:r>
              <a:rPr lang="hr-HR" dirty="0" err="1"/>
              <a:t>Šižgorić_video</a:t>
            </a:r>
            <a:r>
              <a:rPr lang="hr-HR" dirty="0"/>
              <a:t>)</a:t>
            </a:r>
          </a:p>
        </p:txBody>
      </p:sp>
      <p:pic>
        <p:nvPicPr>
          <p:cNvPr id="4" name="Mrežni medijski sadržaji 3" title="Hrvatski humanizam">
            <a:hlinkClick r:id="" action="ppaction://media"/>
            <a:extLst>
              <a:ext uri="{FF2B5EF4-FFF2-40B4-BE49-F238E27FC236}">
                <a16:creationId xmlns:a16="http://schemas.microsoft.com/office/drawing/2014/main" id="{1C710278-FC96-D92F-FE19-8B6F1B3BA7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554" y="16444"/>
            <a:ext cx="12382571" cy="79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BA44E6CA-03F3-47EA-A9F3-5C0674E2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09097D-8483-4B7B-BEC5-0B86BF59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4625" y="685620"/>
            <a:ext cx="5444327" cy="6049020"/>
            <a:chOff x="6744625" y="685620"/>
            <a:chExt cx="5444327" cy="6049020"/>
          </a:xfrm>
        </p:grpSpPr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82247417-063B-41E1-85DB-F4ACD500D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4625" y="967196"/>
              <a:ext cx="2116766" cy="2116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AEB16D2D-9E77-46B5-8954-6DA4C953F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9618226" y="3599573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97DABC3-02D1-4C59-AAD0-FD58A7618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6262" y="685620"/>
              <a:ext cx="265579" cy="265579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1A10787-EADF-482A-B968-6E8E308F5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301FCBE-C05E-491E-A4E2-85C29D70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4894" y="1100025"/>
              <a:ext cx="4790779" cy="47907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7F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F7EF3C5-59AC-AA69-7690-603CE8BDA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5351843" cy="1325563"/>
          </a:xfrm>
        </p:spPr>
        <p:txBody>
          <a:bodyPr anchor="b">
            <a:normAutofit fontScale="90000"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Juraj </a:t>
            </a:r>
            <a:r>
              <a:rPr lang="hr-HR" sz="3200" dirty="0" err="1">
                <a:latin typeface="Arial" panose="020B0604020202020204" pitchFamily="34" charset="0"/>
                <a:cs typeface="Arial" panose="020B0604020202020204" pitchFamily="34" charset="0"/>
              </a:rPr>
              <a:t>Šižgorić</a:t>
            </a:r>
            <a:b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dirty="0" err="1">
                <a:latin typeface="Arial" panose="020B0604020202020204" pitchFamily="34" charset="0"/>
                <a:cs typeface="Arial" panose="020B0604020202020204" pitchFamily="34" charset="0"/>
              </a:rPr>
              <a:t>Georgius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200" dirty="0" err="1">
                <a:latin typeface="Arial" panose="020B0604020202020204" pitchFamily="34" charset="0"/>
                <a:cs typeface="Arial" panose="020B0604020202020204" pitchFamily="34" charset="0"/>
              </a:rPr>
              <a:t>Sisgoreus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200" dirty="0" err="1">
                <a:latin typeface="Arial" panose="020B0604020202020204" pitchFamily="34" charset="0"/>
                <a:cs typeface="Arial" panose="020B0604020202020204" pitchFamily="34" charset="0"/>
              </a:rPr>
              <a:t>Sibenicensis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 Dalmata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AD6D00-7A6E-AC49-308D-5D1EF055E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94" y="2276639"/>
            <a:ext cx="5351843" cy="3893799"/>
          </a:xfrm>
        </p:spPr>
        <p:txBody>
          <a:bodyPr>
            <a:normAutofit fontScale="92500" lnSpcReduction="20000"/>
          </a:bodyPr>
          <a:lstStyle/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svećenik, hrvatski latinist, humanistički 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pjesnik i povjesničar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rodom iz šibenske plemićke obitelji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Šižgorić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Šibenik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13.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rujna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1455.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Šibenik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30.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studenoga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1509.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14917DB-4B49-04B0-FD61-8CBFDEAA8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633" y="1886747"/>
            <a:ext cx="261408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31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32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34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35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36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37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DD2CE5A-D303-E2D4-8EA2-D1F0CB00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656"/>
            <a:ext cx="3277432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Grobnica Jurja </a:t>
            </a:r>
            <a:r>
              <a:rPr lang="hr-HR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Šižgorića</a:t>
            </a:r>
            <a:r>
              <a:rPr lang="hr-H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 </a:t>
            </a:r>
            <a:r>
              <a:rPr lang="hr-HR" sz="2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Šibenska katedrala"/>
              </a:rPr>
              <a:t>Šibenskoj katedrali</a:t>
            </a:r>
            <a:r>
              <a:rPr lang="hr-H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5400" dirty="0"/>
          </a:p>
        </p:txBody>
      </p:sp>
      <p:pic>
        <p:nvPicPr>
          <p:cNvPr id="4" name="Rezervirano mjesto sadržaja 3" descr="Slika na kojoj se prikazuje kamin, drveno, u dvorani, zid&#10;&#10;Opis je automatski generiran">
            <a:extLst>
              <a:ext uri="{FF2B5EF4-FFF2-40B4-BE49-F238E27FC236}">
                <a16:creationId xmlns:a16="http://schemas.microsoft.com/office/drawing/2014/main" id="{7B953341-E15B-AC41-D54A-BE800F6DB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8571" r="5221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842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Graphic 9">
            <a:extLst>
              <a:ext uri="{FF2B5EF4-FFF2-40B4-BE49-F238E27FC236}">
                <a16:creationId xmlns:a16="http://schemas.microsoft.com/office/drawing/2014/main" id="{1B8F0E52-7B96-44E2-BC48-F2D2BAC4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112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8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9EB591C-AC16-4A77-498F-D9200F59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76656"/>
            <a:ext cx="4610101" cy="5476494"/>
          </a:xfrm>
        </p:spPr>
        <p:txBody>
          <a:bodyPr vert="horz" lIns="91440" tIns="45720" rIns="91440" bIns="45720" rtlCol="0" anchor="b">
            <a:no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životu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Šižgorićevu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zna se vrlo malo </a:t>
            </a:r>
            <a:b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uglavnom iz pjesničkih djela autobiografskog sadržaja)</a:t>
            </a:r>
            <a:b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školovao se u crkvenom okrilju</a:t>
            </a:r>
            <a:b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studirao u Padovi pravo i stekao doktorat kanonskog prava</a:t>
            </a:r>
            <a:b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 Šibeniku postaje ugledan član kaptola (generalni je vikar dva biskupa, Luke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Tolentića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Francesca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Quirinija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b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F315400-7EB7-F880-9A8D-481771950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475466" y="1242584"/>
            <a:ext cx="2888304" cy="46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1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F625C-2A9B-604B-28B7-2C2A1D36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022E70-A2D3-FC13-2AE3-1E08503E3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kao pjesnik veoma cijenjen i izvan domovine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 vlastitom gradu Šibeniku bori se protiv moćnih protivnika 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gubi svoje zakonito naslijeđeno imanje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(elegija upućena teologu Šimunu </a:t>
            </a: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Diviniću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3208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Graphic 9">
            <a:extLst>
              <a:ext uri="{FF2B5EF4-FFF2-40B4-BE49-F238E27FC236}">
                <a16:creationId xmlns:a16="http://schemas.microsoft.com/office/drawing/2014/main" id="{1B8F0E52-7B96-44E2-BC48-F2D2BAC4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112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8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19FF1BB-AEAD-0694-9B69-44D0AFB5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76656"/>
            <a:ext cx="4597559" cy="3063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58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5400" dirty="0" err="1"/>
              <a:t>Elegiarum</a:t>
            </a:r>
            <a:r>
              <a:rPr lang="hr-HR" sz="5400" dirty="0"/>
              <a:t> </a:t>
            </a:r>
            <a:r>
              <a:rPr lang="hr-HR" sz="5400" dirty="0" err="1"/>
              <a:t>et</a:t>
            </a:r>
            <a:r>
              <a:rPr lang="hr-HR" sz="5400" dirty="0"/>
              <a:t> </a:t>
            </a:r>
            <a:r>
              <a:rPr lang="hr-HR" sz="5400" dirty="0" err="1"/>
              <a:t>carminum</a:t>
            </a:r>
            <a:r>
              <a:rPr lang="hr-HR" sz="5400" dirty="0"/>
              <a:t> libri tres</a:t>
            </a:r>
            <a:br>
              <a:rPr lang="hr-HR" sz="5400" dirty="0"/>
            </a:br>
            <a:b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A5B295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endParaRPr lang="en-US" sz="5400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3116E59-66E7-776C-DA6A-162CDAF59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2448" y="1989511"/>
            <a:ext cx="4634341" cy="31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4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33D534-6836-71A5-6CF5-56318272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197326-181C-204C-3FF7-4EA508897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Tri knjige elegija i lirskih pjesama 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najstarija izdana zbirka pjesama u hrvatskoj književnosti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objavljena u Mlecima 1477.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sastoji se od 62 pjesme - većinom u elegijskim distisima,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11 ih je u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sapfičkoj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strofi, tri u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falečkim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jedanaestercima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glavnu zbirku čine poslanice i epigrami upućeni prijateljima, poznanicima, svjetovnim i crkvenim velikodostojnicima</a:t>
            </a:r>
          </a:p>
        </p:txBody>
      </p:sp>
    </p:spTree>
    <p:extLst>
      <p:ext uri="{BB962C8B-B14F-4D97-AF65-F5344CB8AC3E}">
        <p14:creationId xmlns:p14="http://schemas.microsoft.com/office/powerpoint/2010/main" val="182959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D8F105-B276-E4F7-97E9-3E030D4B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Elegia de Sibenicensis agri vastatione </a:t>
            </a: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5A4BC5-1952-9227-E3CD-27B123226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(Elegija o pustošenju šibenskog polja)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nacionalno-politička tematika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suvremeni  događaj -  osmanski napad na šibensko područje 1468. godine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„elegija natopljena snažnom tjeskobom, prkosom i krikom boli”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   V.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Vratović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61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4537B4-912D-69F0-F107-31DA91B0C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hr-HR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diebus</a:t>
            </a:r>
            <a:r>
              <a:rPr lang="hr-HR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festis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86A1AF-88D9-5543-75E6-8C3BFD63A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prazničkim danima (Kalendar crkvenih svetkovina)</a:t>
            </a:r>
          </a:p>
          <a:p>
            <a:endParaRPr lang="hr-HR" sz="24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hr-HR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ugleda se na </a:t>
            </a:r>
            <a:r>
              <a:rPr lang="hr-HR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Ovidijeve</a:t>
            </a:r>
            <a:r>
              <a:rPr lang="hr-HR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Faste</a:t>
            </a:r>
            <a:endParaRPr lang="hr-HR" sz="24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hr-HR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autobiografski </a:t>
            </a:r>
            <a:r>
              <a:rPr lang="hr-HR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elemenati</a:t>
            </a:r>
            <a:endParaRPr lang="hr-HR" sz="24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hr-HR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zbirka sadrži tri pjesme nabožna sadržaja 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901449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DA9AD8-176A-7899-AF8A-46FEE8059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Zbirka latinskih pjesama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15C01F-BBF1-2995-81AA-8A76959D6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500" dirty="0">
                <a:latin typeface="Arial" panose="020B0604020202020204" pitchFamily="34" charset="0"/>
                <a:cs typeface="Arial" panose="020B0604020202020204" pitchFamily="34" charset="0"/>
              </a:rPr>
              <a:t>u rukopisu ostavljena</a:t>
            </a:r>
          </a:p>
          <a:p>
            <a:r>
              <a:rPr lang="hr-HR" sz="2500" dirty="0">
                <a:latin typeface="Arial" panose="020B0604020202020204" pitchFamily="34" charset="0"/>
                <a:cs typeface="Arial" panose="020B0604020202020204" pitchFamily="34" charset="0"/>
              </a:rPr>
              <a:t>ovim pjesmama želi dati doprinos razvoju liturgije</a:t>
            </a:r>
          </a:p>
          <a:p>
            <a:endParaRPr lang="hr-H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500" dirty="0">
                <a:latin typeface="Arial" panose="020B0604020202020204" pitchFamily="34" charset="0"/>
                <a:cs typeface="Arial" panose="020B0604020202020204" pitchFamily="34" charset="0"/>
              </a:rPr>
              <a:t>posvetna poslanica šibenskom knezu Antoniju </a:t>
            </a:r>
            <a:r>
              <a:rPr lang="hr-HR" sz="2500" dirty="0" err="1">
                <a:latin typeface="Arial" panose="020B0604020202020204" pitchFamily="34" charset="0"/>
                <a:cs typeface="Arial" panose="020B0604020202020204" pitchFamily="34" charset="0"/>
              </a:rPr>
              <a:t>Calbo</a:t>
            </a:r>
            <a:endParaRPr lang="hr-H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500" dirty="0">
                <a:latin typeface="Arial" panose="020B0604020202020204" pitchFamily="34" charset="0"/>
                <a:cs typeface="Arial" panose="020B0604020202020204" pitchFamily="34" charset="0"/>
              </a:rPr>
              <a:t> 16 pjesama u </a:t>
            </a:r>
            <a:r>
              <a:rPr lang="hr-HR" sz="2500" dirty="0" err="1">
                <a:latin typeface="Arial" panose="020B0604020202020204" pitchFamily="34" charset="0"/>
                <a:cs typeface="Arial" panose="020B0604020202020204" pitchFamily="34" charset="0"/>
              </a:rPr>
              <a:t>sapfičkoj</a:t>
            </a:r>
            <a:r>
              <a:rPr lang="hr-HR" sz="2500" dirty="0">
                <a:latin typeface="Arial" panose="020B0604020202020204" pitchFamily="34" charset="0"/>
                <a:cs typeface="Arial" panose="020B0604020202020204" pitchFamily="34" charset="0"/>
              </a:rPr>
              <a:t> strofi </a:t>
            </a:r>
          </a:p>
          <a:p>
            <a:r>
              <a:rPr lang="hr-HR" sz="2500" dirty="0">
                <a:latin typeface="Arial" panose="020B0604020202020204" pitchFamily="34" charset="0"/>
                <a:cs typeface="Arial" panose="020B0604020202020204" pitchFamily="34" charset="0"/>
              </a:rPr>
              <a:t>13 himni apostolima</a:t>
            </a:r>
          </a:p>
          <a:p>
            <a:r>
              <a:rPr lang="hr-HR" sz="2800" dirty="0"/>
              <a:t>(smatra se da se na </a:t>
            </a:r>
            <a:r>
              <a:rPr lang="hr-HR" sz="2800" dirty="0" err="1"/>
              <a:t>Šižgorićeve</a:t>
            </a:r>
            <a:r>
              <a:rPr lang="hr-HR" sz="2800" dirty="0"/>
              <a:t> himne ugledao i M. Marulić u svojoj zbirci elegija o apostolima)</a:t>
            </a:r>
          </a:p>
          <a:p>
            <a:endParaRPr lang="hr-H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9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FFA154-C3C4-E079-99AA-F6D4D9F5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509403-2D72-96B6-A71A-CE702ED9F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hrvatski latinist</a:t>
            </a:r>
          </a:p>
          <a:p>
            <a:r>
              <a:rPr lang="hr-HR" sz="2800" dirty="0"/>
              <a:t>humanist</a:t>
            </a:r>
          </a:p>
        </p:txBody>
      </p:sp>
    </p:spTree>
    <p:extLst>
      <p:ext uri="{BB962C8B-B14F-4D97-AF65-F5344CB8AC3E}">
        <p14:creationId xmlns:p14="http://schemas.microsoft.com/office/powerpoint/2010/main" val="529230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9A0FCB-7330-7CC5-7E01-370F6251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398F01-D144-6CE7-1227-176414D33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u pjesmama obrađuje antičke mitološke motive u kojima se odražava sredina u kojoj živi 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910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13C62B-7763-A329-D55E-E64450F9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 situ </a:t>
            </a:r>
            <a:r>
              <a:rPr lang="hr-HR" dirty="0" err="1"/>
              <a:t>Illyriae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civitate</a:t>
            </a:r>
            <a:r>
              <a:rPr lang="hr-HR" dirty="0"/>
              <a:t> </a:t>
            </a:r>
            <a:r>
              <a:rPr lang="hr-HR" dirty="0" err="1"/>
              <a:t>Sibenici</a:t>
            </a:r>
            <a:r>
              <a:rPr lang="hr-HR" dirty="0"/>
              <a:t>, 1487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3E0F2C-AD78-DE5E-3246-4CB189F62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r-HR" dirty="0"/>
          </a:p>
          <a:p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O smještaju Ilirije i o gradu Šibeniku</a:t>
            </a:r>
          </a:p>
          <a:p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povijesno-zemljopisna proznu raspravu 17 poglavlja</a:t>
            </a:r>
          </a:p>
          <a:p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Objedinjuje na jednom mjestu sve što je doznao na temelju antičkih izvora (</a:t>
            </a:r>
            <a:r>
              <a:rPr lang="hr-HR" sz="2200" dirty="0" err="1">
                <a:latin typeface="Arial" panose="020B0604020202020204" pitchFamily="34" charset="0"/>
                <a:cs typeface="Arial" panose="020B0604020202020204" pitchFamily="34" charset="0"/>
              </a:rPr>
              <a:t>Apijan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200" dirty="0" err="1">
                <a:latin typeface="Arial" panose="020B0604020202020204" pitchFamily="34" charset="0"/>
                <a:cs typeface="Arial" panose="020B0604020202020204" pitchFamily="34" charset="0"/>
              </a:rPr>
              <a:t>Polibije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, Plinije Stariji, Cezar) i suvremenih talijanskih humanističkih autora </a:t>
            </a:r>
          </a:p>
          <a:p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govori o teritorijalnoj rasprostranjenosti Ilirija (poglavlje 10– 14) te o podrijetlu i običajima ilirskog naroda (poglavlje 17). </a:t>
            </a:r>
          </a:p>
          <a:p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Narodne pjesme i poslovice iznimno cijeni, prevodi ih na latinski i izdiže ih iznad najboljih antičkih umova. (</a:t>
            </a:r>
            <a:r>
              <a:rPr lang="hr-HR" sz="2200" dirty="0" err="1">
                <a:latin typeface="Arial" panose="020B0604020202020204" pitchFamily="34" charset="0"/>
                <a:cs typeface="Arial" panose="020B0604020202020204" pitchFamily="34" charset="0"/>
              </a:rPr>
              <a:t>Solon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200" dirty="0" err="1">
                <a:latin typeface="Arial" panose="020B0604020202020204" pitchFamily="34" charset="0"/>
                <a:cs typeface="Arial" panose="020B0604020202020204" pitchFamily="34" charset="0"/>
              </a:rPr>
              <a:t>Numa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200" dirty="0" err="1">
                <a:latin typeface="Arial" panose="020B0604020202020204" pitchFamily="34" charset="0"/>
                <a:cs typeface="Arial" panose="020B0604020202020204" pitchFamily="34" charset="0"/>
              </a:rPr>
              <a:t>Pompilije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…) *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2870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7C4399-D5BD-DF82-BA65-0B0FA231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Prosopopeya</a:t>
            </a:r>
            <a:r>
              <a:rPr lang="hr-HR" dirty="0"/>
              <a:t> </a:t>
            </a:r>
            <a:r>
              <a:rPr lang="hr-HR" dirty="0" err="1"/>
              <a:t>edita</a:t>
            </a:r>
            <a:r>
              <a:rPr lang="hr-HR" dirty="0"/>
              <a:t> per </a:t>
            </a:r>
            <a:r>
              <a:rPr lang="hr-HR" dirty="0" err="1"/>
              <a:t>Georgium</a:t>
            </a:r>
            <a:r>
              <a:rPr lang="hr-HR" dirty="0"/>
              <a:t> </a:t>
            </a:r>
            <a:r>
              <a:rPr lang="hr-HR" dirty="0" err="1"/>
              <a:t>Sisgoreum</a:t>
            </a:r>
            <a:r>
              <a:rPr lang="hr-HR" dirty="0"/>
              <a:t> </a:t>
            </a:r>
            <a:r>
              <a:rPr lang="hr-HR" dirty="0" err="1"/>
              <a:t>Sibenicensem</a:t>
            </a:r>
            <a:r>
              <a:rPr lang="hr-HR" dirty="0"/>
              <a:t> </a:t>
            </a:r>
            <a:r>
              <a:rPr lang="hr-HR" dirty="0" err="1"/>
              <a:t>studentem</a:t>
            </a:r>
            <a:r>
              <a:rPr lang="hr-HR" dirty="0"/>
              <a:t> </a:t>
            </a:r>
            <a:r>
              <a:rPr lang="hr-HR" dirty="0" err="1"/>
              <a:t>Patauii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BD0C6D-EA07-635E-C224-07E200FE7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„</a:t>
            </a:r>
            <a:r>
              <a:rPr lang="hr-HR" sz="2400" dirty="0"/>
              <a:t>Najvrjedniji </a:t>
            </a:r>
            <a:r>
              <a:rPr lang="hr-HR" sz="2400" dirty="0" err="1"/>
              <a:t>Šižgorićev</a:t>
            </a:r>
            <a:r>
              <a:rPr lang="hr-HR" sz="2400" dirty="0"/>
              <a:t> do sada neobjavljeni tekst jest tužbalica za izgubljenom braćom u 49 elegijskih distiha.„</a:t>
            </a:r>
          </a:p>
          <a:p>
            <a:endParaRPr lang="hr-HR" sz="2400" dirty="0"/>
          </a:p>
          <a:p>
            <a:r>
              <a:rPr lang="hr-HR" sz="2400" dirty="0"/>
              <a:t>D. Novaković </a:t>
            </a:r>
          </a:p>
        </p:txBody>
      </p:sp>
    </p:spTree>
    <p:extLst>
      <p:ext uri="{BB962C8B-B14F-4D97-AF65-F5344CB8AC3E}">
        <p14:creationId xmlns:p14="http://schemas.microsoft.com/office/powerpoint/2010/main" val="2607180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D2DC5D-0405-C27A-D849-EBF10B62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De situ Illyriae et civitate Sibenici</a:t>
            </a:r>
            <a:r>
              <a:rPr lang="hr-HR" sz="3200" dirty="0"/>
              <a:t>, 17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7749633-21CD-B664-38E9-B491C90E19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096713"/>
          <a:ext cx="7685037" cy="408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813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215237-1B95-BE0A-6797-6D5A4442E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O smještaju Ilirije i o gradu Šibeniku</a:t>
            </a:r>
            <a:b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EC71348-AD7D-C494-C295-BD3440CA3B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096713"/>
          <a:ext cx="7685037" cy="408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9651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5A0D93FA-EF4F-4AEA-BA10-8F82B448B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39F40927-66F5-4495-B7A6-36F72B22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2143C123-182F-4635-BCE6-C8EE0F897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0590" y="1"/>
            <a:ext cx="6388688" cy="6857999"/>
            <a:chOff x="5810590" y="1"/>
            <a:chExt cx="6388688" cy="6857999"/>
          </a:xfrm>
        </p:grpSpPr>
        <p:sp>
          <p:nvSpPr>
            <p:cNvPr id="23" name="Oval 12">
              <a:extLst>
                <a:ext uri="{FF2B5EF4-FFF2-40B4-BE49-F238E27FC236}">
                  <a16:creationId xmlns:a16="http://schemas.microsoft.com/office/drawing/2014/main" id="{BEFCE35B-895B-4177-8467-41AA96E7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30475" y="887895"/>
              <a:ext cx="851461" cy="85146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13">
              <a:extLst>
                <a:ext uri="{FF2B5EF4-FFF2-40B4-BE49-F238E27FC236}">
                  <a16:creationId xmlns:a16="http://schemas.microsoft.com/office/drawing/2014/main" id="{9AAEEEC8-D682-4F35-B14A-D3423EFBD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54826" y="5620871"/>
              <a:ext cx="404183" cy="40589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Graphic 9">
              <a:extLst>
                <a:ext uri="{FF2B5EF4-FFF2-40B4-BE49-F238E27FC236}">
                  <a16:creationId xmlns:a16="http://schemas.microsoft.com/office/drawing/2014/main" id="{1D35D2A2-62EC-49F3-95B7-990840E0A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0590" y="1633158"/>
              <a:ext cx="3266318" cy="326631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8">
              <a:extLst>
                <a:ext uri="{FF2B5EF4-FFF2-40B4-BE49-F238E27FC236}">
                  <a16:creationId xmlns:a16="http://schemas.microsoft.com/office/drawing/2014/main" id="{54040A45-7EF8-470F-9F29-0C4DB641A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378758" y="2121877"/>
              <a:ext cx="2119655" cy="3230466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tx2">
                  <a:lumMod val="75000"/>
                  <a:lumOff val="25000"/>
                </a:schemeClr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Oval 16">
              <a:extLst>
                <a:ext uri="{FF2B5EF4-FFF2-40B4-BE49-F238E27FC236}">
                  <a16:creationId xmlns:a16="http://schemas.microsoft.com/office/drawing/2014/main" id="{1B2A967F-9A41-462D-8771-218421D1D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96650" y="4665423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E9C828A-EEA4-436E-815B-F551E74BC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6564" y="1"/>
              <a:ext cx="3244577" cy="1381209"/>
            </a:xfrm>
            <a:custGeom>
              <a:avLst/>
              <a:gdLst>
                <a:gd name="connsiteX0" fmla="*/ 0 w 3244577"/>
                <a:gd name="connsiteY0" fmla="*/ 0 h 1381209"/>
                <a:gd name="connsiteX1" fmla="*/ 3244577 w 3244577"/>
                <a:gd name="connsiteY1" fmla="*/ 0 h 1381209"/>
                <a:gd name="connsiteX2" fmla="*/ 3233089 w 3244577"/>
                <a:gd name="connsiteY2" fmla="*/ 75276 h 1381209"/>
                <a:gd name="connsiteX3" fmla="*/ 1630760 w 3244577"/>
                <a:gd name="connsiteY3" fmla="*/ 1381209 h 1381209"/>
                <a:gd name="connsiteX4" fmla="*/ 0 w 3244577"/>
                <a:gd name="connsiteY4" fmla="*/ 1381209 h 13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4577" h="1381209">
                  <a:moveTo>
                    <a:pt x="0" y="0"/>
                  </a:moveTo>
                  <a:lnTo>
                    <a:pt x="3244577" y="0"/>
                  </a:lnTo>
                  <a:lnTo>
                    <a:pt x="3233089" y="75276"/>
                  </a:lnTo>
                  <a:cubicBezTo>
                    <a:pt x="3080581" y="820576"/>
                    <a:pt x="2421150" y="1381209"/>
                    <a:pt x="1630760" y="1381209"/>
                  </a:cubicBezTo>
                  <a:lnTo>
                    <a:pt x="0" y="138120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15054E6-04C7-4FE9-9B87-82061ACBE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74867" y="4619186"/>
              <a:ext cx="524411" cy="1433600"/>
            </a:xfrm>
            <a:custGeom>
              <a:avLst/>
              <a:gdLst>
                <a:gd name="connsiteX0" fmla="*/ 470325 w 524411"/>
                <a:gd name="connsiteY0" fmla="*/ 0 h 1433600"/>
                <a:gd name="connsiteX1" fmla="*/ 490534 w 524411"/>
                <a:gd name="connsiteY1" fmla="*/ 14563 h 1433600"/>
                <a:gd name="connsiteX2" fmla="*/ 524411 w 524411"/>
                <a:gd name="connsiteY2" fmla="*/ 41121 h 1433600"/>
                <a:gd name="connsiteX3" fmla="*/ 524411 w 524411"/>
                <a:gd name="connsiteY3" fmla="*/ 1392480 h 1433600"/>
                <a:gd name="connsiteX4" fmla="*/ 490534 w 524411"/>
                <a:gd name="connsiteY4" fmla="*/ 1419037 h 1433600"/>
                <a:gd name="connsiteX5" fmla="*/ 470325 w 524411"/>
                <a:gd name="connsiteY5" fmla="*/ 1433600 h 1433600"/>
                <a:gd name="connsiteX6" fmla="*/ 0 w 524411"/>
                <a:gd name="connsiteY6" fmla="*/ 716800 h 1433600"/>
                <a:gd name="connsiteX7" fmla="*/ 470325 w 524411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411" h="1433600">
                  <a:moveTo>
                    <a:pt x="470325" y="0"/>
                  </a:moveTo>
                  <a:cubicBezTo>
                    <a:pt x="470325" y="0"/>
                    <a:pt x="477674" y="5015"/>
                    <a:pt x="490534" y="14563"/>
                  </a:cubicBezTo>
                  <a:lnTo>
                    <a:pt x="524411" y="41121"/>
                  </a:lnTo>
                  <a:lnTo>
                    <a:pt x="524411" y="1392480"/>
                  </a:lnTo>
                  <a:lnTo>
                    <a:pt x="490534" y="1419037"/>
                  </a:lnTo>
                  <a:cubicBezTo>
                    <a:pt x="477674" y="1428586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F5489-5E59-449F-9306-17D0E27A7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6564" y="5050056"/>
              <a:ext cx="3266317" cy="1807944"/>
            </a:xfrm>
            <a:custGeom>
              <a:avLst/>
              <a:gdLst>
                <a:gd name="connsiteX0" fmla="*/ 1635557 w 3266317"/>
                <a:gd name="connsiteY0" fmla="*/ 0 h 1807944"/>
                <a:gd name="connsiteX1" fmla="*/ 3266317 w 3266317"/>
                <a:gd name="connsiteY1" fmla="*/ 0 h 1807944"/>
                <a:gd name="connsiteX2" fmla="*/ 3266317 w 3266317"/>
                <a:gd name="connsiteY2" fmla="*/ 1630760 h 1807944"/>
                <a:gd name="connsiteX3" fmla="*/ 3257873 w 3266317"/>
                <a:gd name="connsiteY3" fmla="*/ 1797988 h 1807944"/>
                <a:gd name="connsiteX4" fmla="*/ 3256353 w 3266317"/>
                <a:gd name="connsiteY4" fmla="*/ 1807944 h 1807944"/>
                <a:gd name="connsiteX5" fmla="*/ 0 w 3266317"/>
                <a:gd name="connsiteY5" fmla="*/ 1807944 h 1807944"/>
                <a:gd name="connsiteX6" fmla="*/ 0 w 3266317"/>
                <a:gd name="connsiteY6" fmla="*/ 1635558 h 1807944"/>
                <a:gd name="connsiteX7" fmla="*/ 1635557 w 3266317"/>
                <a:gd name="connsiteY7" fmla="*/ 0 h 180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1807944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1687217"/>
                    <a:pt x="3263457" y="1743005"/>
                    <a:pt x="3257873" y="1797988"/>
                  </a:cubicBezTo>
                  <a:lnTo>
                    <a:pt x="3256353" y="1807944"/>
                  </a:lnTo>
                  <a:lnTo>
                    <a:pt x="0" y="1807944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ure">
            <a:extLst>
              <a:ext uri="{FF2B5EF4-FFF2-40B4-BE49-F238E27FC236}">
                <a16:creationId xmlns:a16="http://schemas.microsoft.com/office/drawing/2014/main" id="{D9D5FBB6-AF1B-4CD3-9ADD-A0466C073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AD21F0-81D9-253A-3EB7-497192C2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5053519" cy="1325563"/>
          </a:xfrm>
        </p:spPr>
        <p:txBody>
          <a:bodyPr>
            <a:normAutofit/>
          </a:bodyPr>
          <a:lstStyle/>
          <a:p>
            <a:r>
              <a:rPr lang="hr-HR" sz="2800" err="1"/>
              <a:t>Elegia</a:t>
            </a:r>
            <a:r>
              <a:rPr lang="hr-HR" sz="2800"/>
              <a:t> de </a:t>
            </a:r>
            <a:r>
              <a:rPr lang="hr-HR" sz="2800" err="1"/>
              <a:t>Sibenicensis</a:t>
            </a:r>
            <a:r>
              <a:rPr lang="hr-HR" sz="2800"/>
              <a:t> </a:t>
            </a:r>
            <a:r>
              <a:rPr lang="hr-HR" sz="2800" err="1"/>
              <a:t>agri</a:t>
            </a:r>
            <a:r>
              <a:rPr lang="hr-HR" sz="2800"/>
              <a:t> </a:t>
            </a:r>
            <a:r>
              <a:rPr lang="hr-HR" sz="2800" err="1"/>
              <a:t>uastatione</a:t>
            </a:r>
            <a:br>
              <a:rPr lang="hr-HR" sz="2800"/>
            </a:br>
            <a:endParaRPr lang="hr-HR" sz="28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1EAC8B-9AC0-4719-7223-6ADAA00C4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5053519" cy="4080250"/>
          </a:xfrm>
        </p:spPr>
        <p:txBody>
          <a:bodyPr>
            <a:normAutofit/>
          </a:bodyPr>
          <a:lstStyle/>
          <a:p>
            <a:r>
              <a:rPr lang="hr-HR"/>
              <a:t>Credebam post multa mei mala fata uigoris</a:t>
            </a:r>
          </a:p>
          <a:p>
            <a:r>
              <a:rPr lang="hr-HR"/>
              <a:t> Denique iam fatis uiuere posse bonis.</a:t>
            </a:r>
          </a:p>
          <a:p>
            <a:r>
              <a:rPr lang="hr-HR"/>
              <a:t> Interdum celum nimbis agitatur et auris,</a:t>
            </a:r>
          </a:p>
          <a:p>
            <a:r>
              <a:rPr lang="hr-HR"/>
              <a:t>Interdum radiis ornat Apollo suis.</a:t>
            </a:r>
          </a:p>
          <a:p>
            <a:r>
              <a:rPr lang="hr-HR"/>
              <a:t> Non mutat scaeuas in me fortuna sagittas;</a:t>
            </a:r>
          </a:p>
          <a:p>
            <a:r>
              <a:rPr lang="hr-HR"/>
              <a:t> Me miserum semper, fors mala, quid crutias?</a:t>
            </a:r>
          </a:p>
          <a:p>
            <a:r>
              <a:rPr lang="hr-HR"/>
              <a:t> Sapphica credebam iam leto condere cantu</a:t>
            </a:r>
          </a:p>
          <a:p>
            <a:r>
              <a:rPr lang="hr-HR"/>
              <a:t> Te, pulcher, Musis, Phoebe, fauente meis.</a:t>
            </a:r>
          </a:p>
          <a:p>
            <a:r>
              <a:rPr lang="hr-HR"/>
              <a:t>  Nunc elegos iterum cogor cantare dolentes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9423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F3E3F3-F49F-83BC-2353-7D18175C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276431-BF0B-E940-880A-8A1351D9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premor, a! </a:t>
            </a:r>
            <a:r>
              <a:rPr lang="hr-HR" dirty="0" err="1"/>
              <a:t>lacrimis</a:t>
            </a:r>
            <a:r>
              <a:rPr lang="hr-HR" dirty="0"/>
              <a:t> </a:t>
            </a:r>
            <a:r>
              <a:rPr lang="hr-HR" dirty="0" err="1"/>
              <a:t>protinus</a:t>
            </a:r>
            <a:r>
              <a:rPr lang="hr-HR" dirty="0"/>
              <a:t> </a:t>
            </a:r>
            <a:r>
              <a:rPr lang="hr-HR" dirty="0" err="1"/>
              <a:t>ipse</a:t>
            </a:r>
            <a:r>
              <a:rPr lang="hr-HR" dirty="0"/>
              <a:t> </a:t>
            </a:r>
            <a:r>
              <a:rPr lang="hr-HR" dirty="0" err="1"/>
              <a:t>meis</a:t>
            </a:r>
            <a:r>
              <a:rPr lang="hr-HR" dirty="0"/>
              <a:t>.</a:t>
            </a:r>
          </a:p>
          <a:p>
            <a:r>
              <a:rPr lang="hr-HR" dirty="0"/>
              <a:t> </a:t>
            </a:r>
            <a:r>
              <a:rPr lang="hr-HR" dirty="0" err="1"/>
              <a:t>Non</a:t>
            </a:r>
            <a:r>
              <a:rPr lang="hr-HR" dirty="0"/>
              <a:t> </a:t>
            </a:r>
            <a:r>
              <a:rPr lang="hr-HR" dirty="0" err="1"/>
              <a:t>fato</a:t>
            </a:r>
            <a:r>
              <a:rPr lang="hr-HR" dirty="0"/>
              <a:t> </a:t>
            </a:r>
            <a:r>
              <a:rPr lang="hr-HR" dirty="0" err="1"/>
              <a:t>similes</a:t>
            </a:r>
            <a:r>
              <a:rPr lang="hr-HR" dirty="0"/>
              <a:t> </a:t>
            </a:r>
            <a:r>
              <a:rPr lang="hr-HR" dirty="0" err="1"/>
              <a:t>habeo</a:t>
            </a:r>
            <a:r>
              <a:rPr lang="hr-HR" dirty="0"/>
              <a:t>, </a:t>
            </a:r>
            <a:r>
              <a:rPr lang="hr-HR" dirty="0" err="1"/>
              <a:t>fortuna</a:t>
            </a:r>
            <a:r>
              <a:rPr lang="hr-HR" dirty="0"/>
              <a:t>, </a:t>
            </a:r>
            <a:r>
              <a:rPr lang="hr-HR" dirty="0" err="1"/>
              <a:t>poetas</a:t>
            </a:r>
            <a:r>
              <a:rPr lang="hr-HR" dirty="0"/>
              <a:t>,</a:t>
            </a:r>
          </a:p>
          <a:p>
            <a:r>
              <a:rPr lang="hr-HR" dirty="0"/>
              <a:t> </a:t>
            </a:r>
            <a:r>
              <a:rPr lang="hr-HR" dirty="0" err="1"/>
              <a:t>Qui</a:t>
            </a:r>
            <a:r>
              <a:rPr lang="hr-HR" dirty="0"/>
              <a:t> </a:t>
            </a:r>
            <a:r>
              <a:rPr lang="hr-HR" dirty="0" err="1"/>
              <a:t>cecinere</a:t>
            </a:r>
            <a:r>
              <a:rPr lang="hr-HR" dirty="0"/>
              <a:t> </a:t>
            </a:r>
            <a:r>
              <a:rPr lang="hr-HR" dirty="0" err="1"/>
              <a:t>elegos</a:t>
            </a:r>
            <a:r>
              <a:rPr lang="hr-HR" dirty="0"/>
              <a:t> </a:t>
            </a:r>
            <a:r>
              <a:rPr lang="hr-HR" dirty="0" err="1"/>
              <a:t>corde</a:t>
            </a:r>
            <a:r>
              <a:rPr lang="hr-HR" dirty="0"/>
              <a:t> </a:t>
            </a:r>
            <a:r>
              <a:rPr lang="hr-HR" dirty="0" err="1"/>
              <a:t>gemente</a:t>
            </a:r>
            <a:r>
              <a:rPr lang="hr-HR" dirty="0"/>
              <a:t> </a:t>
            </a:r>
            <a:r>
              <a:rPr lang="hr-HR" dirty="0" err="1"/>
              <a:t>malos</a:t>
            </a:r>
            <a:r>
              <a:rPr lang="hr-HR" dirty="0"/>
              <a:t>.</a:t>
            </a:r>
          </a:p>
          <a:p>
            <a:r>
              <a:rPr lang="hr-HR" dirty="0"/>
              <a:t>Delia, te </a:t>
            </a:r>
            <a:r>
              <a:rPr lang="hr-HR" dirty="0" err="1"/>
              <a:t>cultus</a:t>
            </a:r>
            <a:r>
              <a:rPr lang="hr-HR" dirty="0"/>
              <a:t> </a:t>
            </a:r>
            <a:r>
              <a:rPr lang="hr-HR" dirty="0" err="1"/>
              <a:t>cantat</a:t>
            </a:r>
            <a:r>
              <a:rPr lang="hr-HR" dirty="0"/>
              <a:t>, </a:t>
            </a:r>
            <a:r>
              <a:rPr lang="hr-HR" dirty="0" err="1"/>
              <a:t>formosa</a:t>
            </a:r>
            <a:r>
              <a:rPr lang="hr-HR" dirty="0"/>
              <a:t>, </a:t>
            </a:r>
            <a:r>
              <a:rPr lang="hr-HR" dirty="0" err="1"/>
              <a:t>Tibullus</a:t>
            </a:r>
            <a:endParaRPr lang="hr-HR" dirty="0"/>
          </a:p>
          <a:p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dolet </a:t>
            </a:r>
            <a:r>
              <a:rPr lang="hr-HR" dirty="0" err="1"/>
              <a:t>ingratas</a:t>
            </a:r>
            <a:r>
              <a:rPr lang="hr-HR" dirty="0"/>
              <a:t> </a:t>
            </a:r>
            <a:r>
              <a:rPr lang="hr-HR" dirty="0" err="1"/>
              <a:t>semper</a:t>
            </a:r>
            <a:r>
              <a:rPr lang="hr-HR" dirty="0"/>
              <a:t> </a:t>
            </a:r>
            <a:r>
              <a:rPr lang="hr-HR" dirty="0" err="1"/>
              <a:t>habere</a:t>
            </a:r>
            <a:r>
              <a:rPr lang="hr-HR" dirty="0"/>
              <a:t> </a:t>
            </a:r>
            <a:r>
              <a:rPr lang="hr-HR" dirty="0" err="1"/>
              <a:t>faces</a:t>
            </a:r>
            <a:r>
              <a:rPr lang="hr-HR" dirty="0"/>
              <a:t>.</a:t>
            </a:r>
          </a:p>
          <a:p>
            <a:r>
              <a:rPr lang="hr-HR" dirty="0"/>
              <a:t> </a:t>
            </a:r>
            <a:r>
              <a:rPr lang="hr-HR" dirty="0" err="1"/>
              <a:t>Non</a:t>
            </a:r>
            <a:r>
              <a:rPr lang="hr-HR" dirty="0"/>
              <a:t> </a:t>
            </a:r>
            <a:r>
              <a:rPr lang="hr-HR" dirty="0" err="1"/>
              <a:t>erat</a:t>
            </a:r>
            <a:r>
              <a:rPr lang="hr-HR" dirty="0"/>
              <a:t> </a:t>
            </a:r>
            <a:r>
              <a:rPr lang="hr-HR" dirty="0" err="1"/>
              <a:t>ille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</a:t>
            </a:r>
            <a:r>
              <a:rPr lang="hr-HR" dirty="0" err="1"/>
              <a:t>uatis</a:t>
            </a:r>
            <a:r>
              <a:rPr lang="hr-HR" dirty="0"/>
              <a:t> sine </a:t>
            </a:r>
            <a:r>
              <a:rPr lang="hr-HR" dirty="0" err="1"/>
              <a:t>uulnere</a:t>
            </a:r>
            <a:r>
              <a:rPr lang="hr-HR" dirty="0"/>
              <a:t> </a:t>
            </a:r>
            <a:r>
              <a:rPr lang="hr-HR" dirty="0" err="1"/>
              <a:t>ceco</a:t>
            </a:r>
            <a:r>
              <a:rPr lang="hr-HR" dirty="0"/>
              <a:t>,</a:t>
            </a:r>
          </a:p>
          <a:p>
            <a:r>
              <a:rPr lang="hr-HR" dirty="0"/>
              <a:t> </a:t>
            </a:r>
            <a:r>
              <a:rPr lang="hr-HR" dirty="0" err="1"/>
              <a:t>Attamen</a:t>
            </a:r>
            <a:r>
              <a:rPr lang="hr-HR" dirty="0"/>
              <a:t> </a:t>
            </a:r>
            <a:r>
              <a:rPr lang="hr-HR" dirty="0" err="1"/>
              <a:t>ille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</a:t>
            </a:r>
            <a:r>
              <a:rPr lang="hr-HR" dirty="0" err="1"/>
              <a:t>plenus</a:t>
            </a:r>
            <a:r>
              <a:rPr lang="hr-HR" dirty="0"/>
              <a:t> </a:t>
            </a:r>
            <a:r>
              <a:rPr lang="hr-HR" dirty="0" err="1"/>
              <a:t>amoris</a:t>
            </a:r>
            <a:r>
              <a:rPr lang="hr-HR" dirty="0"/>
              <a:t> </a:t>
            </a:r>
            <a:r>
              <a:rPr lang="hr-HR" dirty="0" err="1"/>
              <a:t>erat</a:t>
            </a:r>
            <a:r>
              <a:rPr lang="hr-HR" dirty="0"/>
              <a:t>.</a:t>
            </a:r>
          </a:p>
          <a:p>
            <a:r>
              <a:rPr lang="hr-HR" dirty="0"/>
              <a:t> Naso, </a:t>
            </a:r>
            <a:r>
              <a:rPr lang="hr-HR" dirty="0" err="1"/>
              <a:t>pulsus</a:t>
            </a:r>
            <a:r>
              <a:rPr lang="hr-HR" dirty="0"/>
              <a:t> </a:t>
            </a:r>
            <a:r>
              <a:rPr lang="hr-HR" dirty="0" err="1"/>
              <a:t>eras</a:t>
            </a:r>
            <a:r>
              <a:rPr lang="hr-HR" dirty="0"/>
              <a:t> </a:t>
            </a:r>
            <a:r>
              <a:rPr lang="hr-HR" dirty="0" err="1"/>
              <a:t>patria</a:t>
            </a:r>
            <a:r>
              <a:rPr lang="hr-HR" dirty="0"/>
              <a:t> </a:t>
            </a:r>
            <a:r>
              <a:rPr lang="hr-HR" dirty="0" err="1"/>
              <a:t>cariturus</a:t>
            </a:r>
            <a:r>
              <a:rPr lang="hr-HR" dirty="0"/>
              <a:t>, </a:t>
            </a:r>
            <a:r>
              <a:rPr lang="hr-HR" dirty="0" err="1"/>
              <a:t>amicis</a:t>
            </a:r>
            <a:r>
              <a:rPr lang="hr-HR" dirty="0"/>
              <a:t>,</a:t>
            </a:r>
          </a:p>
          <a:p>
            <a:r>
              <a:rPr lang="hr-HR" dirty="0" err="1"/>
              <a:t>Sollatio</a:t>
            </a:r>
            <a:r>
              <a:rPr lang="hr-HR" dirty="0"/>
              <a:t> </a:t>
            </a:r>
            <a:r>
              <a:rPr lang="hr-HR" dirty="0" err="1"/>
              <a:t>multo</a:t>
            </a:r>
            <a:r>
              <a:rPr lang="hr-HR" dirty="0"/>
              <a:t>, </a:t>
            </a:r>
            <a:r>
              <a:rPr lang="hr-HR" dirty="0" err="1"/>
              <a:t>coniuge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ipse</a:t>
            </a:r>
            <a:r>
              <a:rPr lang="hr-HR" dirty="0"/>
              <a:t> </a:t>
            </a:r>
            <a:r>
              <a:rPr lang="hr-HR" dirty="0" err="1"/>
              <a:t>tua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6100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496C4E-B02C-5084-22AA-6AEFB45B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ED1851-C178-9A29-CEEB-EB7BC8E55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err="1"/>
              <a:t>Ille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</a:t>
            </a:r>
            <a:r>
              <a:rPr lang="hr-HR" dirty="0" err="1"/>
              <a:t>cunctos</a:t>
            </a:r>
            <a:r>
              <a:rPr lang="hr-HR" dirty="0"/>
              <a:t> </a:t>
            </a:r>
            <a:r>
              <a:rPr lang="hr-HR" dirty="0" err="1"/>
              <a:t>uincebat</a:t>
            </a:r>
            <a:r>
              <a:rPr lang="hr-HR" dirty="0"/>
              <a:t>, Naso, </a:t>
            </a:r>
            <a:r>
              <a:rPr lang="hr-HR" dirty="0" err="1"/>
              <a:t>dolores</a:t>
            </a:r>
            <a:r>
              <a:rPr lang="hr-HR" dirty="0"/>
              <a:t>,</a:t>
            </a:r>
          </a:p>
          <a:p>
            <a:r>
              <a:rPr lang="hr-HR" dirty="0"/>
              <a:t> </a:t>
            </a:r>
            <a:r>
              <a:rPr lang="hr-HR" dirty="0" err="1"/>
              <a:t>Quem</a:t>
            </a:r>
            <a:r>
              <a:rPr lang="hr-HR" dirty="0"/>
              <a:t> </a:t>
            </a:r>
            <a:r>
              <a:rPr lang="hr-HR" dirty="0" err="1"/>
              <a:t>uincit</a:t>
            </a:r>
            <a:r>
              <a:rPr lang="hr-HR" dirty="0"/>
              <a:t> </a:t>
            </a:r>
            <a:r>
              <a:rPr lang="hr-HR" dirty="0" err="1"/>
              <a:t>certe</a:t>
            </a:r>
            <a:r>
              <a:rPr lang="hr-HR" dirty="0"/>
              <a:t> </a:t>
            </a:r>
            <a:r>
              <a:rPr lang="hr-HR" dirty="0" err="1"/>
              <a:t>nunc</a:t>
            </a:r>
            <a:r>
              <a:rPr lang="hr-HR" dirty="0"/>
              <a:t> </a:t>
            </a:r>
            <a:r>
              <a:rPr lang="hr-HR" dirty="0" err="1"/>
              <a:t>meus</a:t>
            </a:r>
            <a:r>
              <a:rPr lang="hr-HR" dirty="0"/>
              <a:t> iste </a:t>
            </a:r>
            <a:r>
              <a:rPr lang="hr-HR" dirty="0" err="1"/>
              <a:t>dolor</a:t>
            </a:r>
            <a:r>
              <a:rPr lang="hr-HR" dirty="0"/>
              <a:t>.</a:t>
            </a:r>
          </a:p>
          <a:p>
            <a:r>
              <a:rPr lang="hr-HR" dirty="0"/>
              <a:t> </a:t>
            </a:r>
            <a:r>
              <a:rPr lang="hr-HR" dirty="0" err="1"/>
              <a:t>Praetereo</a:t>
            </a:r>
            <a:r>
              <a:rPr lang="hr-HR" dirty="0"/>
              <a:t> </a:t>
            </a:r>
            <a:r>
              <a:rPr lang="hr-HR" dirty="0" err="1"/>
              <a:t>fratres</a:t>
            </a:r>
            <a:r>
              <a:rPr lang="hr-HR" dirty="0"/>
              <a:t> </a:t>
            </a:r>
            <a:r>
              <a:rPr lang="hr-HR" dirty="0" err="1"/>
              <a:t>crudeli</a:t>
            </a:r>
            <a:r>
              <a:rPr lang="hr-HR" dirty="0"/>
              <a:t> morte </a:t>
            </a:r>
            <a:r>
              <a:rPr lang="hr-HR" dirty="0" err="1"/>
              <a:t>peremptos</a:t>
            </a:r>
            <a:r>
              <a:rPr lang="hr-HR" dirty="0"/>
              <a:t>,</a:t>
            </a:r>
          </a:p>
          <a:p>
            <a:r>
              <a:rPr lang="hr-HR" dirty="0"/>
              <a:t> </a:t>
            </a:r>
            <a:r>
              <a:rPr lang="hr-HR" dirty="0" err="1"/>
              <a:t>Quos</a:t>
            </a:r>
            <a:r>
              <a:rPr lang="hr-HR" dirty="0"/>
              <a:t> </a:t>
            </a:r>
            <a:r>
              <a:rPr lang="hr-HR" dirty="0" err="1"/>
              <a:t>fleuit</a:t>
            </a:r>
            <a:r>
              <a:rPr lang="hr-HR" dirty="0"/>
              <a:t> </a:t>
            </a:r>
            <a:r>
              <a:rPr lang="hr-HR" dirty="0" err="1"/>
              <a:t>misero</a:t>
            </a:r>
            <a:r>
              <a:rPr lang="hr-HR" dirty="0"/>
              <a:t> nostra </a:t>
            </a:r>
            <a:r>
              <a:rPr lang="hr-HR" dirty="0" err="1"/>
              <a:t>querella</a:t>
            </a:r>
            <a:r>
              <a:rPr lang="hr-HR" dirty="0"/>
              <a:t> </a:t>
            </a:r>
            <a:r>
              <a:rPr lang="hr-HR" dirty="0" err="1"/>
              <a:t>sono</a:t>
            </a:r>
            <a:r>
              <a:rPr lang="hr-HR" dirty="0"/>
              <a:t>,</a:t>
            </a:r>
          </a:p>
          <a:p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taceo</a:t>
            </a:r>
            <a:r>
              <a:rPr lang="hr-HR" dirty="0"/>
              <a:t> </a:t>
            </a:r>
            <a:r>
              <a:rPr lang="hr-HR" dirty="0" err="1"/>
              <a:t>multos</a:t>
            </a:r>
            <a:r>
              <a:rPr lang="hr-HR" dirty="0"/>
              <a:t>, </a:t>
            </a:r>
            <a:r>
              <a:rPr lang="hr-HR" dirty="0" err="1"/>
              <a:t>qui</a:t>
            </a:r>
            <a:r>
              <a:rPr lang="hr-HR" dirty="0"/>
              <a:t> me </a:t>
            </a:r>
            <a:r>
              <a:rPr lang="hr-HR" dirty="0" err="1"/>
              <a:t>pressere</a:t>
            </a:r>
            <a:r>
              <a:rPr lang="hr-HR" dirty="0"/>
              <a:t>, </a:t>
            </a:r>
            <a:r>
              <a:rPr lang="hr-HR" dirty="0" err="1"/>
              <a:t>dolores</a:t>
            </a:r>
            <a:r>
              <a:rPr lang="hr-HR" dirty="0"/>
              <a:t>,</a:t>
            </a:r>
          </a:p>
          <a:p>
            <a:r>
              <a:rPr lang="hr-HR" dirty="0"/>
              <a:t>Me </a:t>
            </a:r>
            <a:r>
              <a:rPr lang="hr-HR" dirty="0" err="1"/>
              <a:t>miserum</a:t>
            </a:r>
            <a:r>
              <a:rPr lang="hr-HR" dirty="0"/>
              <a:t> </a:t>
            </a:r>
            <a:r>
              <a:rPr lang="hr-HR" dirty="0" err="1"/>
              <a:t>semper</a:t>
            </a:r>
            <a:r>
              <a:rPr lang="hr-HR" dirty="0"/>
              <a:t>, </a:t>
            </a:r>
            <a:r>
              <a:rPr lang="hr-HR" dirty="0" err="1"/>
              <a:t>fors</a:t>
            </a:r>
            <a:r>
              <a:rPr lang="hr-HR" dirty="0"/>
              <a:t> mala, </a:t>
            </a:r>
            <a:r>
              <a:rPr lang="hr-HR" dirty="0" err="1"/>
              <a:t>quid</a:t>
            </a:r>
            <a:r>
              <a:rPr lang="hr-HR" dirty="0"/>
              <a:t> </a:t>
            </a:r>
            <a:r>
              <a:rPr lang="hr-HR" dirty="0" err="1"/>
              <a:t>crucias</a:t>
            </a:r>
            <a:r>
              <a:rPr lang="hr-HR" dirty="0"/>
              <a:t>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5871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FC5E36-962A-3BB6-439E-771CB435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06D6C5-2B0C-96E6-E14C-3436BC2B3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PET STOLJEĆA HRVATSKE KNJIŽEVNOSTI 1. IZ LATINITETA 9 – 14. ST., PISCI 15. I 16. STOLJEĆA; Veljko Gortan i Vladimir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Vratović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; Zora Matica Hrvatska; Zagreb, 1969.</a:t>
            </a:r>
          </a:p>
          <a:p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Vratović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Vladimir. LATINSKO PJESNIŠTVO U HRVATA, Školske novine, Zagreb 1997.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https://www.enciklopedija.hr/clanak/crijevic-ludovik-tuberon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https://www.enciklopedija.hr/clanak/bunic-jakov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Katedrala sv. Jakova u Šibeniku – Wikipedija (wikipedia.org)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https://www.google.com/search?q=juraj+%C5%A1i%C5%BEgori%C4%87&amp;tbm=isch&amp;chips=q:juraj+%C5%A1i%C5%BEgori%C4%87,online_chips:elegija:wQfplFhKmjk%3D&amp;rlz=1C1JZAP_hrHR922HR922&amp;hl=hr&amp;sa=X&amp;ved=2ahUKEwjtrZX3prWE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https://www.youtube.com/watch?v=gv1zHrriIsY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 (hrvatski humanisti)</a:t>
            </a:r>
          </a:p>
          <a:p>
            <a:r>
              <a:rPr lang="hr-HR" sz="1200"/>
              <a:t>   Šižgorić</a:t>
            </a:r>
            <a:r>
              <a:rPr lang="hr-HR" sz="1200" dirty="0"/>
              <a:t>, Juraj. Hrvatska enciklopedija , mrežno izdanje. Leksikografski zavod Miroslav Krleža, 2013. – 2024. </a:t>
            </a:r>
            <a:r>
              <a:rPr lang="hr-HR" sz="1200" dirty="0" err="1"/>
              <a:t>Pristupljeno</a:t>
            </a:r>
            <a:r>
              <a:rPr lang="hr-HR" sz="1200" dirty="0"/>
              <a:t> 18.2.2024. &lt;https://www.enciklopedija.hr/clanak/sizgoric-juraj</a:t>
            </a:r>
            <a:r>
              <a:rPr lang="hr-HR" dirty="0"/>
              <a:t>&gt;.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263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Background Fill">
            <a:extLst>
              <a:ext uri="{FF2B5EF4-FFF2-40B4-BE49-F238E27FC236}">
                <a16:creationId xmlns:a16="http://schemas.microsoft.com/office/drawing/2014/main" id="{BA533261-94EC-4494-86AB-1382C7333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olor Fill">
            <a:extLst>
              <a:ext uri="{FF2B5EF4-FFF2-40B4-BE49-F238E27FC236}">
                <a16:creationId xmlns:a16="http://schemas.microsoft.com/office/drawing/2014/main" id="{B06ABDF2-57ED-4DC5-BB96-62CEE5DBD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Color Fill">
            <a:extLst>
              <a:ext uri="{FF2B5EF4-FFF2-40B4-BE49-F238E27FC236}">
                <a16:creationId xmlns:a16="http://schemas.microsoft.com/office/drawing/2014/main" id="{06D5EDC2-3737-4DED-AB3C-B42358F81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 useBgFill="1">
        <p:nvSpPr>
          <p:cNvPr id="26" name="Graphic 9">
            <a:extLst>
              <a:ext uri="{FF2B5EF4-FFF2-40B4-BE49-F238E27FC236}">
                <a16:creationId xmlns:a16="http://schemas.microsoft.com/office/drawing/2014/main" id="{089C1A08-A75B-45D5-8A9D-680682C13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410" y="0"/>
            <a:ext cx="6858000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ln w="9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Texture">
            <a:extLst>
              <a:ext uri="{FF2B5EF4-FFF2-40B4-BE49-F238E27FC236}">
                <a16:creationId xmlns:a16="http://schemas.microsoft.com/office/drawing/2014/main" id="{51B4E1F8-DA38-44DA-8B73-7EC281F24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C0FF094-21EA-7812-0B40-11042899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8049"/>
            <a:ext cx="4595834" cy="5594074"/>
          </a:xfrm>
        </p:spPr>
        <p:txBody>
          <a:bodyPr anchor="ctr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4F2F0">
                  <a:lumMod val="9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solidFill>
                  <a:schemeClr val="bg1"/>
                </a:solidFill>
              </a:rPr>
              <a:t>Hrvatski latinizam</a:t>
            </a:r>
            <a:br>
              <a:rPr lang="hr-HR" dirty="0">
                <a:solidFill>
                  <a:schemeClr val="bg1"/>
                </a:solidFill>
              </a:rPr>
            </a:b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4F2F0">
                    <a:lumMod val="9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seže u 9. stoljeće – Trpimirov natpis 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4F2F0">
                    <a:lumMod val="9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PRO DUCE TREPIMI[ERO] </a:t>
            </a:r>
            <a:b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4F2F0">
                    <a:lumMod val="9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4F2F0">
                    <a:lumMod val="9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pronađen u 19. st. na ostatcima benediktinske crkvice pod Klisom</a:t>
            </a:r>
            <a:b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4F2F0">
                    <a:lumMod val="9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28" name="Rezervirano mjesto sadržaja 2">
            <a:extLst>
              <a:ext uri="{FF2B5EF4-FFF2-40B4-BE49-F238E27FC236}">
                <a16:creationId xmlns:a16="http://schemas.microsoft.com/office/drawing/2014/main" id="{ADC5A8D2-2204-5448-1BC2-7B29A2B1AA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1016"/>
              </p:ext>
            </p:extLst>
          </p:nvPr>
        </p:nvGraphicFramePr>
        <p:xfrm>
          <a:off x="5805612" y="668049"/>
          <a:ext cx="5944427" cy="559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219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471A3572-4543-4883-A749-0458CD870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036AB30-180B-4ED5-A38B-17570541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Background Leaf">
            <a:extLst>
              <a:ext uri="{FF2B5EF4-FFF2-40B4-BE49-F238E27FC236}">
                <a16:creationId xmlns:a16="http://schemas.microsoft.com/office/drawing/2014/main" id="{E00BDB36-26F9-4870-887D-DBEBE42AD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04504" y="-5716"/>
            <a:ext cx="8284448" cy="6858000"/>
          </a:xfrm>
          <a:custGeom>
            <a:avLst/>
            <a:gdLst>
              <a:gd name="connsiteX0" fmla="*/ 0 w 8284448"/>
              <a:gd name="connsiteY0" fmla="*/ 0 h 6858000"/>
              <a:gd name="connsiteX1" fmla="*/ 5949669 w 8284448"/>
              <a:gd name="connsiteY1" fmla="*/ 0 h 6858000"/>
              <a:gd name="connsiteX2" fmla="*/ 6097735 w 8284448"/>
              <a:gd name="connsiteY2" fmla="*/ 77067 h 6858000"/>
              <a:gd name="connsiteX3" fmla="*/ 8284448 w 8284448"/>
              <a:gd name="connsiteY3" fmla="*/ 3810917 h 6858000"/>
              <a:gd name="connsiteX4" fmla="*/ 8284448 w 8284448"/>
              <a:gd name="connsiteY4" fmla="*/ 6858000 h 6858000"/>
              <a:gd name="connsiteX5" fmla="*/ 1225332 w 8284448"/>
              <a:gd name="connsiteY5" fmla="*/ 6858000 h 6858000"/>
              <a:gd name="connsiteX6" fmla="*/ 1163726 w 8284448"/>
              <a:gd name="connsiteY6" fmla="*/ 6801098 h 6858000"/>
              <a:gd name="connsiteX7" fmla="*/ 24800 w 8284448"/>
              <a:gd name="connsiteY7" fmla="*/ 4654257 h 6858000"/>
              <a:gd name="connsiteX8" fmla="*/ 0 w 8284448"/>
              <a:gd name="connsiteY8" fmla="*/ 4489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4448" h="6858000">
                <a:moveTo>
                  <a:pt x="0" y="0"/>
                </a:moveTo>
                <a:lnTo>
                  <a:pt x="5949669" y="0"/>
                </a:lnTo>
                <a:lnTo>
                  <a:pt x="6097735" y="77067"/>
                </a:lnTo>
                <a:cubicBezTo>
                  <a:pt x="7400247" y="796137"/>
                  <a:pt x="8284448" y="2198576"/>
                  <a:pt x="8284448" y="3810917"/>
                </a:cubicBezTo>
                <a:lnTo>
                  <a:pt x="8284448" y="6858000"/>
                </a:lnTo>
                <a:lnTo>
                  <a:pt x="1225332" y="6858000"/>
                </a:lnTo>
                <a:lnTo>
                  <a:pt x="1163726" y="6801098"/>
                </a:lnTo>
                <a:cubicBezTo>
                  <a:pt x="596622" y="6224771"/>
                  <a:pt x="191778" y="5483545"/>
                  <a:pt x="24800" y="4654257"/>
                </a:cubicBezTo>
                <a:lnTo>
                  <a:pt x="0" y="4489113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Texture">
            <a:extLst>
              <a:ext uri="{FF2B5EF4-FFF2-40B4-BE49-F238E27FC236}">
                <a16:creationId xmlns:a16="http://schemas.microsoft.com/office/drawing/2014/main" id="{DC83D935-436B-4F4D-A47B-4FD95E2C1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lIns="0" rIns="0"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47DD040-FB78-26AD-3417-8D701DD3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3313075" cy="5589741"/>
          </a:xfrm>
        </p:spPr>
        <p:txBody>
          <a:bodyPr>
            <a:normAutofit/>
          </a:bodyPr>
          <a:lstStyle/>
          <a:p>
            <a:r>
              <a:rPr lang="hr-HR" dirty="0"/>
              <a:t>Latinski jezik u povijesti i kulturi </a:t>
            </a:r>
            <a:r>
              <a:rPr lang="hr-HR" dirty="0" err="1"/>
              <a:t>hrvata</a:t>
            </a:r>
            <a:endParaRPr lang="hr-HR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2E17E1CA-978E-D73C-A608-588DE65BD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675000"/>
              </p:ext>
            </p:extLst>
          </p:nvPr>
        </p:nvGraphicFramePr>
        <p:xfrm>
          <a:off x="4866688" y="668048"/>
          <a:ext cx="6883352" cy="550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31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Background Fill">
            <a:extLst>
              <a:ext uri="{FF2B5EF4-FFF2-40B4-BE49-F238E27FC236}">
                <a16:creationId xmlns:a16="http://schemas.microsoft.com/office/drawing/2014/main" id="{973CFC7D-374D-4D67-8994-8DA9D4E23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olor Fill">
            <a:extLst>
              <a:ext uri="{FF2B5EF4-FFF2-40B4-BE49-F238E27FC236}">
                <a16:creationId xmlns:a16="http://schemas.microsoft.com/office/drawing/2014/main" id="{8F7FA731-5B6E-499C-926D-C2D2D4946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ure">
            <a:extLst>
              <a:ext uri="{FF2B5EF4-FFF2-40B4-BE49-F238E27FC236}">
                <a16:creationId xmlns:a16="http://schemas.microsoft.com/office/drawing/2014/main" id="{8592B821-10D5-48C0-8022-A904844B7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36111ED-4D10-BE7C-C93A-5C892AE5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1187316" cy="1325563"/>
          </a:xfrm>
        </p:spPr>
        <p:txBody>
          <a:bodyPr>
            <a:normAutofit/>
          </a:bodyPr>
          <a:lstStyle/>
          <a:p>
            <a:endParaRPr lang="hr-HR"/>
          </a:p>
        </p:txBody>
      </p:sp>
      <p:graphicFrame>
        <p:nvGraphicFramePr>
          <p:cNvPr id="26" name="Rezervirano mjesto sadržaja 2">
            <a:extLst>
              <a:ext uri="{FF2B5EF4-FFF2-40B4-BE49-F238E27FC236}">
                <a16:creationId xmlns:a16="http://schemas.microsoft.com/office/drawing/2014/main" id="{E9AD2C82-CE60-4C3E-F9C9-56A7622079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861284"/>
              </p:ext>
            </p:extLst>
          </p:nvPr>
        </p:nvGraphicFramePr>
        <p:xfrm>
          <a:off x="457200" y="2097088"/>
          <a:ext cx="11187390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916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D5F68D-D050-6D04-EA93-A8E77344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Hrvatski humanisti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1B7095-B371-CAB5-EB9A-C603988D4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humanizam (</a:t>
            </a:r>
            <a:r>
              <a:rPr lang="hr-HR" dirty="0" err="1"/>
              <a:t>humanus</a:t>
            </a:r>
            <a:r>
              <a:rPr lang="hr-HR" dirty="0"/>
              <a:t>: ljudski, uljudan, plemenit)</a:t>
            </a:r>
          </a:p>
          <a:p>
            <a:r>
              <a:rPr lang="hr-HR" dirty="0"/>
              <a:t>sustav intelektualnih i moralnih uvjerenja koja čovjeku, ljudima i čovječanstvu pridaje najvišu vrijednost. Po tome se razlikuje od teizma, gdje središnje mjesto zauzima Bog ili priroda, i individualizam, gdje središnje mjesto zauzimaju interesi i sreća pojedinca neovisno o drugim pojedincima ili ljudskoj zajednici. </a:t>
            </a:r>
          </a:p>
          <a:p>
            <a:r>
              <a:rPr lang="hr-HR" dirty="0"/>
              <a:t>razdoblje obilježeno težnjom da se upozna, objasni i nasljeduje klasična rimska i grčka (humana) književnost, u širem smislu, obnova klasične kulture u cijelom njezinu rasponu </a:t>
            </a:r>
          </a:p>
        </p:txBody>
      </p:sp>
    </p:spTree>
    <p:extLst>
      <p:ext uri="{BB962C8B-B14F-4D97-AF65-F5344CB8AC3E}">
        <p14:creationId xmlns:p14="http://schemas.microsoft.com/office/powerpoint/2010/main" val="317747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Background Fill">
            <a:extLst>
              <a:ext uri="{FF2B5EF4-FFF2-40B4-BE49-F238E27FC236}">
                <a16:creationId xmlns:a16="http://schemas.microsoft.com/office/drawing/2014/main" id="{973CFC7D-374D-4D67-8994-8DA9D4E23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olor Fill">
            <a:extLst>
              <a:ext uri="{FF2B5EF4-FFF2-40B4-BE49-F238E27FC236}">
                <a16:creationId xmlns:a16="http://schemas.microsoft.com/office/drawing/2014/main" id="{8F7FA731-5B6E-499C-926D-C2D2D4946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6AF8CF-633E-412E-96E3-67B7B9632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D7166A1-C3C1-4FC8-BE48-DE359B61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Graphic 9">
              <a:extLst>
                <a:ext uri="{FF2B5EF4-FFF2-40B4-BE49-F238E27FC236}">
                  <a16:creationId xmlns:a16="http://schemas.microsoft.com/office/drawing/2014/main" id="{3557B6F1-5BA8-43C0-9951-35E8513BF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5FA9AA9-0E23-474D-97B8-2998484A9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CDFD59-E3B8-4EC9-AB9D-EE34EB128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48" name="Graphic 9">
              <a:extLst>
                <a:ext uri="{FF2B5EF4-FFF2-40B4-BE49-F238E27FC236}">
                  <a16:creationId xmlns:a16="http://schemas.microsoft.com/office/drawing/2014/main" id="{F1A280C6-1700-4098-9578-CD91F8EFB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Graphic 9">
              <a:extLst>
                <a:ext uri="{FF2B5EF4-FFF2-40B4-BE49-F238E27FC236}">
                  <a16:creationId xmlns:a16="http://schemas.microsoft.com/office/drawing/2014/main" id="{8FAF8CC6-F036-444B-AEB8-DF82B64BA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1" name="Texture">
            <a:extLst>
              <a:ext uri="{FF2B5EF4-FFF2-40B4-BE49-F238E27FC236}">
                <a16:creationId xmlns:a16="http://schemas.microsoft.com/office/drawing/2014/main" id="{8592B821-10D5-48C0-8022-A904844B7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B613E0-648E-1A5A-13C6-6FE1BFA9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9484191" cy="1325563"/>
          </a:xfrm>
        </p:spPr>
        <p:txBody>
          <a:bodyPr>
            <a:normAutofit/>
          </a:bodyPr>
          <a:lstStyle/>
          <a:p>
            <a:r>
              <a:rPr lang="hr-HR"/>
              <a:t>XV. stoljeće</a:t>
            </a:r>
          </a:p>
        </p:txBody>
      </p:sp>
      <p:graphicFrame>
        <p:nvGraphicFramePr>
          <p:cNvPr id="21" name="Rezervirano mjesto sadržaja 2">
            <a:extLst>
              <a:ext uri="{FF2B5EF4-FFF2-40B4-BE49-F238E27FC236}">
                <a16:creationId xmlns:a16="http://schemas.microsoft.com/office/drawing/2014/main" id="{6FCFC5BF-F260-06C9-8621-0BC0ED3663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665129"/>
              </p:ext>
            </p:extLst>
          </p:nvPr>
        </p:nvGraphicFramePr>
        <p:xfrm>
          <a:off x="457200" y="2097088"/>
          <a:ext cx="9484254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222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471A3572-4543-4883-A749-0458CD870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036AB30-180B-4ED5-A38B-17570541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Background Leaf">
            <a:extLst>
              <a:ext uri="{FF2B5EF4-FFF2-40B4-BE49-F238E27FC236}">
                <a16:creationId xmlns:a16="http://schemas.microsoft.com/office/drawing/2014/main" id="{E00BDB36-26F9-4870-887D-DBEBE42AD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04504" y="-5716"/>
            <a:ext cx="8284448" cy="6858000"/>
          </a:xfrm>
          <a:custGeom>
            <a:avLst/>
            <a:gdLst>
              <a:gd name="connsiteX0" fmla="*/ 0 w 8284448"/>
              <a:gd name="connsiteY0" fmla="*/ 0 h 6858000"/>
              <a:gd name="connsiteX1" fmla="*/ 5949669 w 8284448"/>
              <a:gd name="connsiteY1" fmla="*/ 0 h 6858000"/>
              <a:gd name="connsiteX2" fmla="*/ 6097735 w 8284448"/>
              <a:gd name="connsiteY2" fmla="*/ 77067 h 6858000"/>
              <a:gd name="connsiteX3" fmla="*/ 8284448 w 8284448"/>
              <a:gd name="connsiteY3" fmla="*/ 3810917 h 6858000"/>
              <a:gd name="connsiteX4" fmla="*/ 8284448 w 8284448"/>
              <a:gd name="connsiteY4" fmla="*/ 6858000 h 6858000"/>
              <a:gd name="connsiteX5" fmla="*/ 1225332 w 8284448"/>
              <a:gd name="connsiteY5" fmla="*/ 6858000 h 6858000"/>
              <a:gd name="connsiteX6" fmla="*/ 1163726 w 8284448"/>
              <a:gd name="connsiteY6" fmla="*/ 6801098 h 6858000"/>
              <a:gd name="connsiteX7" fmla="*/ 24800 w 8284448"/>
              <a:gd name="connsiteY7" fmla="*/ 4654257 h 6858000"/>
              <a:gd name="connsiteX8" fmla="*/ 0 w 8284448"/>
              <a:gd name="connsiteY8" fmla="*/ 4489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4448" h="6858000">
                <a:moveTo>
                  <a:pt x="0" y="0"/>
                </a:moveTo>
                <a:lnTo>
                  <a:pt x="5949669" y="0"/>
                </a:lnTo>
                <a:lnTo>
                  <a:pt x="6097735" y="77067"/>
                </a:lnTo>
                <a:cubicBezTo>
                  <a:pt x="7400247" y="796137"/>
                  <a:pt x="8284448" y="2198576"/>
                  <a:pt x="8284448" y="3810917"/>
                </a:cubicBezTo>
                <a:lnTo>
                  <a:pt x="8284448" y="6858000"/>
                </a:lnTo>
                <a:lnTo>
                  <a:pt x="1225332" y="6858000"/>
                </a:lnTo>
                <a:lnTo>
                  <a:pt x="1163726" y="6801098"/>
                </a:lnTo>
                <a:cubicBezTo>
                  <a:pt x="596622" y="6224771"/>
                  <a:pt x="191778" y="5483545"/>
                  <a:pt x="24800" y="4654257"/>
                </a:cubicBezTo>
                <a:lnTo>
                  <a:pt x="0" y="4489113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Texture">
            <a:extLst>
              <a:ext uri="{FF2B5EF4-FFF2-40B4-BE49-F238E27FC236}">
                <a16:creationId xmlns:a16="http://schemas.microsoft.com/office/drawing/2014/main" id="{DC83D935-436B-4F4D-A47B-4FD95E2C1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lIns="0" rIns="0"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625FC7-75A2-045B-BEB5-1A8D5038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3313075" cy="5589741"/>
          </a:xfrm>
        </p:spPr>
        <p:txBody>
          <a:bodyPr>
            <a:normAutofit/>
          </a:bodyPr>
          <a:lstStyle/>
          <a:p>
            <a:r>
              <a:rPr lang="hr-HR" dirty="0"/>
              <a:t>XV. / XVI. stoljeće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1F38E87-CF56-5B8E-12CE-2682348C2C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459204"/>
              </p:ext>
            </p:extLst>
          </p:nvPr>
        </p:nvGraphicFramePr>
        <p:xfrm>
          <a:off x="4866688" y="668048"/>
          <a:ext cx="6883352" cy="550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3921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471A3572-4543-4883-A749-0458CD870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036AB30-180B-4ED5-A38B-17570541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Background Leaf">
            <a:extLst>
              <a:ext uri="{FF2B5EF4-FFF2-40B4-BE49-F238E27FC236}">
                <a16:creationId xmlns:a16="http://schemas.microsoft.com/office/drawing/2014/main" id="{E00BDB36-26F9-4870-887D-DBEBE42AD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04504" y="-5716"/>
            <a:ext cx="8284448" cy="6858000"/>
          </a:xfrm>
          <a:custGeom>
            <a:avLst/>
            <a:gdLst>
              <a:gd name="connsiteX0" fmla="*/ 0 w 8284448"/>
              <a:gd name="connsiteY0" fmla="*/ 0 h 6858000"/>
              <a:gd name="connsiteX1" fmla="*/ 5949669 w 8284448"/>
              <a:gd name="connsiteY1" fmla="*/ 0 h 6858000"/>
              <a:gd name="connsiteX2" fmla="*/ 6097735 w 8284448"/>
              <a:gd name="connsiteY2" fmla="*/ 77067 h 6858000"/>
              <a:gd name="connsiteX3" fmla="*/ 8284448 w 8284448"/>
              <a:gd name="connsiteY3" fmla="*/ 3810917 h 6858000"/>
              <a:gd name="connsiteX4" fmla="*/ 8284448 w 8284448"/>
              <a:gd name="connsiteY4" fmla="*/ 6858000 h 6858000"/>
              <a:gd name="connsiteX5" fmla="*/ 1225332 w 8284448"/>
              <a:gd name="connsiteY5" fmla="*/ 6858000 h 6858000"/>
              <a:gd name="connsiteX6" fmla="*/ 1163726 w 8284448"/>
              <a:gd name="connsiteY6" fmla="*/ 6801098 h 6858000"/>
              <a:gd name="connsiteX7" fmla="*/ 24800 w 8284448"/>
              <a:gd name="connsiteY7" fmla="*/ 4654257 h 6858000"/>
              <a:gd name="connsiteX8" fmla="*/ 0 w 8284448"/>
              <a:gd name="connsiteY8" fmla="*/ 4489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4448" h="6858000">
                <a:moveTo>
                  <a:pt x="0" y="0"/>
                </a:moveTo>
                <a:lnTo>
                  <a:pt x="5949669" y="0"/>
                </a:lnTo>
                <a:lnTo>
                  <a:pt x="6097735" y="77067"/>
                </a:lnTo>
                <a:cubicBezTo>
                  <a:pt x="7400247" y="796137"/>
                  <a:pt x="8284448" y="2198576"/>
                  <a:pt x="8284448" y="3810917"/>
                </a:cubicBezTo>
                <a:lnTo>
                  <a:pt x="8284448" y="6858000"/>
                </a:lnTo>
                <a:lnTo>
                  <a:pt x="1225332" y="6858000"/>
                </a:lnTo>
                <a:lnTo>
                  <a:pt x="1163726" y="6801098"/>
                </a:lnTo>
                <a:cubicBezTo>
                  <a:pt x="596622" y="6224771"/>
                  <a:pt x="191778" y="5483545"/>
                  <a:pt x="24800" y="4654257"/>
                </a:cubicBezTo>
                <a:lnTo>
                  <a:pt x="0" y="4489113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Texture">
            <a:extLst>
              <a:ext uri="{FF2B5EF4-FFF2-40B4-BE49-F238E27FC236}">
                <a16:creationId xmlns:a16="http://schemas.microsoft.com/office/drawing/2014/main" id="{DC83D935-436B-4F4D-A47B-4FD95E2C1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lIns="0" rIns="0"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FCD4A1A-93FA-566C-399B-98056247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3313075" cy="5589741"/>
          </a:xfrm>
        </p:spPr>
        <p:txBody>
          <a:bodyPr>
            <a:normAutofit/>
          </a:bodyPr>
          <a:lstStyle/>
          <a:p>
            <a:r>
              <a:rPr lang="hr-HR"/>
              <a:t>XV. / XVI. stoljeće</a:t>
            </a:r>
            <a:endParaRPr lang="hr-HR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4C1DE2AD-E18A-B1D7-564D-78DB4D3B7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540852"/>
              </p:ext>
            </p:extLst>
          </p:nvPr>
        </p:nvGraphicFramePr>
        <p:xfrm>
          <a:off x="4866688" y="668048"/>
          <a:ext cx="6883352" cy="550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2461969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4E3A82C30A4D4BBF21283C2C008BAA" ma:contentTypeVersion="11" ma:contentTypeDescription="Stvaranje novog dokumenta." ma:contentTypeScope="" ma:versionID="83b9bce3bb2972a5daf5afdfb7891a0d">
  <xsd:schema xmlns:xsd="http://www.w3.org/2001/XMLSchema" xmlns:xs="http://www.w3.org/2001/XMLSchema" xmlns:p="http://schemas.microsoft.com/office/2006/metadata/properties" xmlns:ns2="e7b8cc12-887a-4d4d-ba48-7166d3f8d3b4" xmlns:ns3="c8ad5942-de4f-494e-8cd7-fcff3be963fd" targetNamespace="http://schemas.microsoft.com/office/2006/metadata/properties" ma:root="true" ma:fieldsID="7bf8e5e41ae438fb09b8e119f1c60473" ns2:_="" ns3:_="">
    <xsd:import namespace="e7b8cc12-887a-4d4d-ba48-7166d3f8d3b4"/>
    <xsd:import namespace="c8ad5942-de4f-494e-8cd7-fcff3be963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8cc12-887a-4d4d-ba48-7166d3f8d3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d5942-de4f-494e-8cd7-fcff3be963f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82b6ff0-1112-4113-b077-13e8a1f0d296}" ma:internalName="TaxCatchAll" ma:showField="CatchAllData" ma:web="c8ad5942-de4f-494e-8cd7-fcff3be96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ad5942-de4f-494e-8cd7-fcff3be963fd" xsi:nil="true"/>
    <lcf76f155ced4ddcb4097134ff3c332f xmlns="e7b8cc12-887a-4d4d-ba48-7166d3f8d3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9E5F36-EE91-42DD-BF42-A185B164AC98}"/>
</file>

<file path=customXml/itemProps2.xml><?xml version="1.0" encoding="utf-8"?>
<ds:datastoreItem xmlns:ds="http://schemas.openxmlformats.org/officeDocument/2006/customXml" ds:itemID="{F2A1AA3E-A22F-48B0-B768-102E241D7DB6}"/>
</file>

<file path=customXml/itemProps3.xml><?xml version="1.0" encoding="utf-8"?>
<ds:datastoreItem xmlns:ds="http://schemas.openxmlformats.org/officeDocument/2006/customXml" ds:itemID="{031E9A6B-921B-4B4C-AFB2-E1903B87A5C6}"/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1024</TotalTime>
  <Words>1717</Words>
  <Application>Microsoft Office PowerPoint</Application>
  <PresentationFormat>Široki zaslon</PresentationFormat>
  <Paragraphs>183</Paragraphs>
  <Slides>28</Slides>
  <Notes>8</Notes>
  <HiddenSlides>0</HiddenSlides>
  <MMClips>1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4" baseType="lpstr">
      <vt:lpstr>Arial</vt:lpstr>
      <vt:lpstr>Arial</vt:lpstr>
      <vt:lpstr>Avenir Next LT Pro</vt:lpstr>
      <vt:lpstr>Calibri</vt:lpstr>
      <vt:lpstr>Gill Sans Nova</vt:lpstr>
      <vt:lpstr>TropicVTI</vt:lpstr>
      <vt:lpstr>Juraj Šižgorić Georgius Sisgoreus</vt:lpstr>
      <vt:lpstr>PowerPoint prezentacija</vt:lpstr>
      <vt:lpstr>Hrvatski latinizam seže u 9. stoljeće – Trpimirov natpis PRO DUCE TREPIMI[ERO]  pronađen u 19. st. na ostatcima benediktinske crkvice pod Klisom </vt:lpstr>
      <vt:lpstr>Latinski jezik u povijesti i kulturi hrvata</vt:lpstr>
      <vt:lpstr>PowerPoint prezentacija</vt:lpstr>
      <vt:lpstr>Hrvatski humanisti</vt:lpstr>
      <vt:lpstr>XV. stoljeće</vt:lpstr>
      <vt:lpstr>XV. / XVI. stoljeće</vt:lpstr>
      <vt:lpstr>XV. / XVI. stoljeće</vt:lpstr>
      <vt:lpstr>PowerPoint prezentacija</vt:lpstr>
      <vt:lpstr>Juraj Šižgorić Georgius Sisgoreus Sibenicensis Dalmata</vt:lpstr>
      <vt:lpstr>Grobnica Jurja Šižgorića u Šibenskoj katedrali.</vt:lpstr>
      <vt:lpstr>O životu Šižgorićevu zna se vrlo malo   ( uglavnom iz pjesničkih djela autobiografskog sadržaja)    školovao se u crkvenom okrilju studirao u Padovi pravo i stekao doktorat kanonskog prava  u  Šibeniku postaje ugledan član kaptola (generalni je vikar dva biskupa, Luke Tolentića i Francesca Quirinija)  </vt:lpstr>
      <vt:lpstr>PowerPoint prezentacija</vt:lpstr>
      <vt:lpstr>Elegiarum et carminum libri tres  </vt:lpstr>
      <vt:lpstr>PowerPoint prezentacija</vt:lpstr>
      <vt:lpstr>Elegia de Sibenicensis agri vastatione </vt:lpstr>
      <vt:lpstr>De diebus festis</vt:lpstr>
      <vt:lpstr>Zbirka latinskih pjesama</vt:lpstr>
      <vt:lpstr>PowerPoint prezentacija</vt:lpstr>
      <vt:lpstr>De situ Illyriae et civitate Sibenici, 1487</vt:lpstr>
      <vt:lpstr>Prosopopeya edita per Georgium Sisgoreum Sibenicensem studentem Patauii</vt:lpstr>
      <vt:lpstr>De situ Illyriae et civitate Sibenici, 17</vt:lpstr>
      <vt:lpstr>O smještaju Ilirije i o gradu Šibeniku </vt:lpstr>
      <vt:lpstr>Elegia de Sibenicensis agri uastatione </vt:lpstr>
      <vt:lpstr>PowerPoint prezentacija</vt:lpstr>
      <vt:lpstr>PowerPoint prezentacija</vt:lpstr>
      <vt:lpstr>Izvori: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Juraj Šižgorić Georgius Sisgoreus</dc:title>
  <dc:creator>Ružica Jauk</dc:creator>
  <cp:lastModifiedBy>Ružica Jauk</cp:lastModifiedBy>
  <cp:revision>12</cp:revision>
  <dcterms:created xsi:type="dcterms:W3CDTF">2024-02-18T16:04:39Z</dcterms:created>
  <dcterms:modified xsi:type="dcterms:W3CDTF">2024-03-11T11:29:11Z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0x010100D14E3A82C30A4D4BBF21283C2C008BAA</vt:lpwstr>
  </property>
</Properties>
</file>